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2"/>
  </p:sldMasterIdLst>
  <p:notesMasterIdLst>
    <p:notesMasterId r:id="rId35"/>
  </p:notesMasterIdLst>
  <p:sldIdLst>
    <p:sldId id="256" r:id="rId3"/>
    <p:sldId id="257" r:id="rId4"/>
    <p:sldId id="315" r:id="rId5"/>
    <p:sldId id="259" r:id="rId6"/>
    <p:sldId id="264" r:id="rId7"/>
    <p:sldId id="260" r:id="rId8"/>
    <p:sldId id="261" r:id="rId9"/>
    <p:sldId id="272" r:id="rId10"/>
    <p:sldId id="274" r:id="rId11"/>
    <p:sldId id="262" r:id="rId12"/>
    <p:sldId id="303" r:id="rId13"/>
    <p:sldId id="304" r:id="rId14"/>
    <p:sldId id="307" r:id="rId15"/>
    <p:sldId id="314" r:id="rId16"/>
    <p:sldId id="263" r:id="rId17"/>
    <p:sldId id="280" r:id="rId18"/>
    <p:sldId id="281" r:id="rId19"/>
    <p:sldId id="298" r:id="rId20"/>
    <p:sldId id="282" r:id="rId21"/>
    <p:sldId id="325" r:id="rId22"/>
    <p:sldId id="300" r:id="rId23"/>
    <p:sldId id="297" r:id="rId24"/>
    <p:sldId id="317" r:id="rId25"/>
    <p:sldId id="318" r:id="rId26"/>
    <p:sldId id="310" r:id="rId27"/>
    <p:sldId id="319" r:id="rId28"/>
    <p:sldId id="321" r:id="rId29"/>
    <p:sldId id="322" r:id="rId30"/>
    <p:sldId id="323" r:id="rId31"/>
    <p:sldId id="324" r:id="rId32"/>
    <p:sldId id="326" r:id="rId33"/>
    <p:sldId id="267"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Nunito" panose="020B0604020202020204" charset="0"/>
      <p:regular r:id="rId40"/>
      <p:bold r:id="rId41"/>
      <p:italic r:id="rId42"/>
      <p:boldItalic r:id="rId43"/>
    </p:embeddedFont>
    <p:embeddedFont>
      <p:font typeface="Nunito ExtraBold" panose="020B0604020202020204" charset="0"/>
      <p:bold r:id="rId44"/>
      <p:boldItalic r:id="rId45"/>
    </p:embeddedFont>
    <p:embeddedFont>
      <p:font typeface="Nunito SemiBold"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jwdwYEQIogQOlUgKBxfnbE/RTI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99CA59-443E-4FB2-8D58-7844A8A72EB0}">
  <a:tblStyle styleId="{4B99CA59-443E-4FB2-8D58-7844A8A72EB0}"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rgbClr val="5B9BD5">
              <a:alpha val="20000"/>
            </a:srgbClr>
          </a:solidFill>
        </a:fill>
      </a:tcStyle>
    </a:band1H>
    <a:band2H>
      <a:tcTxStyle/>
      <a:tcStyle>
        <a:tcBdr/>
      </a:tcStyle>
    </a:band2H>
    <a:band1V>
      <a:tcTxStyle/>
      <a:tcStyle>
        <a:tcBdr/>
        <a:fill>
          <a:solidFill>
            <a:srgbClr val="5B9BD5">
              <a:alpha val="20000"/>
            </a:srgb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8" autoAdjust="0"/>
    <p:restoredTop sz="96340" autoAdjust="0"/>
  </p:normalViewPr>
  <p:slideViewPr>
    <p:cSldViewPr snapToGrid="0">
      <p:cViewPr varScale="1">
        <p:scale>
          <a:sx n="139" d="100"/>
          <a:sy n="139" d="100"/>
        </p:scale>
        <p:origin x="510"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65"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69"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7626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e9006cb6c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0e9006cb6c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e9006cb6c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0e9006cb6c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769638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e9006cb6c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0e9006cb6c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81806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ee00f67ea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1" name="Google Shape;171;g10ee00f67ea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0ee00f67ea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32</a:t>
            </a:fld>
            <a:endParaRPr sz="1200" b="0" i="0" u="none" strike="noStrike" cap="none" dirty="0">
              <a:solidFill>
                <a:schemeClr val="dk1"/>
              </a:solidFill>
              <a:latin typeface="Calibri"/>
              <a:ea typeface="Calibri"/>
              <a:cs typeface="Calibri"/>
              <a:sym typeface="Calibri"/>
            </a:endParaRPr>
          </a:p>
        </p:txBody>
      </p:sp>
      <p:sp>
        <p:nvSpPr>
          <p:cNvPr id="173" name="Google Shape;173;g10ee00f67ea_0_5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r>
              <a:rPr lang="en"/>
              <a:t>| Proprietary content. ©Great Learning. All Rights Reserved. Unauthorized use or distribution prohibited</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e9006cb6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0e9006cb6c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69060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ae355de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0ae355dec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e9006cb6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e9006cb6c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72499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ge1a9588eba_0_9"/>
          <p:cNvSpPr txBox="1">
            <a:spLocks noGrp="1"/>
          </p:cNvSpPr>
          <p:nvPr>
            <p:ph type="ctrTitle"/>
          </p:nvPr>
        </p:nvSpPr>
        <p:spPr>
          <a:xfrm>
            <a:off x="2210208" y="744575"/>
            <a:ext cx="66222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6" name="Google Shape;16;ge1a9588eba_0_9"/>
          <p:cNvSpPr txBox="1">
            <a:spLocks noGrp="1"/>
          </p:cNvSpPr>
          <p:nvPr>
            <p:ph type="subTitle" idx="1"/>
          </p:nvPr>
        </p:nvSpPr>
        <p:spPr>
          <a:xfrm>
            <a:off x="2210202" y="2834125"/>
            <a:ext cx="6622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g10ee00f67ea_0_71"/>
          <p:cNvSpPr txBox="1">
            <a:spLocks noGrp="1"/>
          </p:cNvSpPr>
          <p:nvPr>
            <p:ph type="ctrTitle"/>
          </p:nvPr>
        </p:nvSpPr>
        <p:spPr>
          <a:xfrm>
            <a:off x="2210208" y="744575"/>
            <a:ext cx="66222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64" name="Google Shape;64;g10ee00f67ea_0_71"/>
          <p:cNvSpPr txBox="1">
            <a:spLocks noGrp="1"/>
          </p:cNvSpPr>
          <p:nvPr>
            <p:ph type="subTitle" idx="1"/>
          </p:nvPr>
        </p:nvSpPr>
        <p:spPr>
          <a:xfrm>
            <a:off x="2210202" y="2834125"/>
            <a:ext cx="6622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g10ee00f67ea_0_7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E39A9"/>
              </a:buClr>
              <a:buSzPts val="3600"/>
              <a:buNone/>
              <a:defRPr sz="3600">
                <a:solidFill>
                  <a:srgbClr val="0E39A9"/>
                </a:solidFill>
              </a:defRPr>
            </a:lvl1pPr>
            <a:lvl2pPr lvl="1" rtl="0">
              <a:spcBef>
                <a:spcPts val="0"/>
              </a:spcBef>
              <a:spcAft>
                <a:spcPts val="0"/>
              </a:spcAft>
              <a:buClr>
                <a:srgbClr val="0E39A9"/>
              </a:buClr>
              <a:buSzPts val="3600"/>
              <a:buNone/>
              <a:defRPr sz="3600">
                <a:solidFill>
                  <a:srgbClr val="0E39A9"/>
                </a:solidFill>
              </a:defRPr>
            </a:lvl2pPr>
            <a:lvl3pPr lvl="2" rtl="0">
              <a:spcBef>
                <a:spcPts val="0"/>
              </a:spcBef>
              <a:spcAft>
                <a:spcPts val="0"/>
              </a:spcAft>
              <a:buClr>
                <a:srgbClr val="0E39A9"/>
              </a:buClr>
              <a:buSzPts val="3600"/>
              <a:buNone/>
              <a:defRPr sz="3600">
                <a:solidFill>
                  <a:srgbClr val="0E39A9"/>
                </a:solidFill>
              </a:defRPr>
            </a:lvl3pPr>
            <a:lvl4pPr lvl="3" rtl="0">
              <a:spcBef>
                <a:spcPts val="0"/>
              </a:spcBef>
              <a:spcAft>
                <a:spcPts val="0"/>
              </a:spcAft>
              <a:buClr>
                <a:srgbClr val="0E39A9"/>
              </a:buClr>
              <a:buSzPts val="3600"/>
              <a:buNone/>
              <a:defRPr sz="3600">
                <a:solidFill>
                  <a:srgbClr val="0E39A9"/>
                </a:solidFill>
              </a:defRPr>
            </a:lvl4pPr>
            <a:lvl5pPr lvl="4" rtl="0">
              <a:spcBef>
                <a:spcPts val="0"/>
              </a:spcBef>
              <a:spcAft>
                <a:spcPts val="0"/>
              </a:spcAft>
              <a:buClr>
                <a:srgbClr val="0E39A9"/>
              </a:buClr>
              <a:buSzPts val="3600"/>
              <a:buNone/>
              <a:defRPr sz="3600">
                <a:solidFill>
                  <a:srgbClr val="0E39A9"/>
                </a:solidFill>
              </a:defRPr>
            </a:lvl5pPr>
            <a:lvl6pPr lvl="5" rtl="0">
              <a:spcBef>
                <a:spcPts val="0"/>
              </a:spcBef>
              <a:spcAft>
                <a:spcPts val="0"/>
              </a:spcAft>
              <a:buClr>
                <a:srgbClr val="0E39A9"/>
              </a:buClr>
              <a:buSzPts val="3600"/>
              <a:buNone/>
              <a:defRPr sz="3600">
                <a:solidFill>
                  <a:srgbClr val="0E39A9"/>
                </a:solidFill>
              </a:defRPr>
            </a:lvl6pPr>
            <a:lvl7pPr lvl="6" rtl="0">
              <a:spcBef>
                <a:spcPts val="0"/>
              </a:spcBef>
              <a:spcAft>
                <a:spcPts val="0"/>
              </a:spcAft>
              <a:buClr>
                <a:srgbClr val="0E39A9"/>
              </a:buClr>
              <a:buSzPts val="3600"/>
              <a:buNone/>
              <a:defRPr sz="3600">
                <a:solidFill>
                  <a:srgbClr val="0E39A9"/>
                </a:solidFill>
              </a:defRPr>
            </a:lvl7pPr>
            <a:lvl8pPr lvl="7" rtl="0">
              <a:spcBef>
                <a:spcPts val="0"/>
              </a:spcBef>
              <a:spcAft>
                <a:spcPts val="0"/>
              </a:spcAft>
              <a:buClr>
                <a:srgbClr val="0E39A9"/>
              </a:buClr>
              <a:buSzPts val="3600"/>
              <a:buNone/>
              <a:defRPr sz="3600">
                <a:solidFill>
                  <a:srgbClr val="0E39A9"/>
                </a:solidFill>
              </a:defRPr>
            </a:lvl8pPr>
            <a:lvl9pPr lvl="8" rtl="0">
              <a:spcBef>
                <a:spcPts val="0"/>
              </a:spcBef>
              <a:spcAft>
                <a:spcPts val="0"/>
              </a:spcAft>
              <a:buClr>
                <a:srgbClr val="0E39A9"/>
              </a:buClr>
              <a:buSzPts val="3600"/>
              <a:buNone/>
              <a:defRPr sz="3600">
                <a:solidFill>
                  <a:srgbClr val="0E39A9"/>
                </a:solidFill>
              </a:defRPr>
            </a:lvl9pPr>
          </a:lstStyle>
          <a:p>
            <a:endParaRPr/>
          </a:p>
        </p:txBody>
      </p:sp>
      <p:sp>
        <p:nvSpPr>
          <p:cNvPr id="67" name="Google Shape;67;g10ee00f67ea_0_74"/>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10ee00f67ea_0_77"/>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0" name="Google Shape;70;g10ee00f67ea_0_77"/>
          <p:cNvSpPr txBox="1">
            <a:spLocks noGrp="1"/>
          </p:cNvSpPr>
          <p:nvPr>
            <p:ph type="body" idx="1"/>
          </p:nvPr>
        </p:nvSpPr>
        <p:spPr>
          <a:xfrm>
            <a:off x="202550" y="861975"/>
            <a:ext cx="8629800" cy="3706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Font typeface="Nunito"/>
              <a:buChar char="●"/>
              <a:defRPr>
                <a:latin typeface="Nunito"/>
                <a:ea typeface="Nunito"/>
                <a:cs typeface="Nunito"/>
                <a:sym typeface="Nunito"/>
              </a:defRPr>
            </a:lvl1pPr>
            <a:lvl2pPr marL="914400" lvl="1" indent="-311150" rtl="0">
              <a:spcBef>
                <a:spcPts val="1600"/>
              </a:spcBef>
              <a:spcAft>
                <a:spcPts val="0"/>
              </a:spcAft>
              <a:buSzPts val="1300"/>
              <a:buFont typeface="Nunito"/>
              <a:buChar char="○"/>
              <a:defRPr>
                <a:latin typeface="Nunito"/>
                <a:ea typeface="Nunito"/>
                <a:cs typeface="Nunito"/>
                <a:sym typeface="Nunito"/>
              </a:defRPr>
            </a:lvl2pPr>
            <a:lvl3pPr marL="1371600" lvl="2" indent="-304800" rtl="0">
              <a:spcBef>
                <a:spcPts val="1600"/>
              </a:spcBef>
              <a:spcAft>
                <a:spcPts val="0"/>
              </a:spcAft>
              <a:buSzPts val="1200"/>
              <a:buFont typeface="Nunito"/>
              <a:buChar char="■"/>
              <a:defRPr>
                <a:latin typeface="Nunito"/>
                <a:ea typeface="Nunito"/>
                <a:cs typeface="Nunito"/>
                <a:sym typeface="Nunito"/>
              </a:defRPr>
            </a:lvl3pPr>
            <a:lvl4pPr marL="1828800" lvl="3" indent="-298450" rtl="0">
              <a:spcBef>
                <a:spcPts val="1600"/>
              </a:spcBef>
              <a:spcAft>
                <a:spcPts val="0"/>
              </a:spcAft>
              <a:buSzPts val="1100"/>
              <a:buFont typeface="Nunito"/>
              <a:buChar char="●"/>
              <a:defRPr>
                <a:latin typeface="Nunito"/>
                <a:ea typeface="Nunito"/>
                <a:cs typeface="Nunito"/>
                <a:sym typeface="Nunito"/>
              </a:defRPr>
            </a:lvl4pPr>
            <a:lvl5pPr marL="2286000" lvl="4" indent="-292100" rtl="0">
              <a:spcBef>
                <a:spcPts val="1600"/>
              </a:spcBef>
              <a:spcAft>
                <a:spcPts val="0"/>
              </a:spcAft>
              <a:buSzPts val="1000"/>
              <a:buFont typeface="Nunito"/>
              <a:buChar char="○"/>
              <a:defRPr>
                <a:latin typeface="Nunito"/>
                <a:ea typeface="Nunito"/>
                <a:cs typeface="Nunito"/>
                <a:sym typeface="Nunito"/>
              </a:defRPr>
            </a:lvl5pPr>
            <a:lvl6pPr marL="2743200" lvl="5" indent="-285750" rtl="0">
              <a:spcBef>
                <a:spcPts val="1600"/>
              </a:spcBef>
              <a:spcAft>
                <a:spcPts val="0"/>
              </a:spcAft>
              <a:buSzPts val="900"/>
              <a:buFont typeface="Nunito"/>
              <a:buChar char="■"/>
              <a:defRPr>
                <a:latin typeface="Nunito"/>
                <a:ea typeface="Nunito"/>
                <a:cs typeface="Nunito"/>
                <a:sym typeface="Nunito"/>
              </a:defRPr>
            </a:lvl6pPr>
            <a:lvl7pPr marL="3200400" lvl="6" indent="-279400" rtl="0">
              <a:spcBef>
                <a:spcPts val="1600"/>
              </a:spcBef>
              <a:spcAft>
                <a:spcPts val="0"/>
              </a:spcAft>
              <a:buSzPts val="800"/>
              <a:buFont typeface="Nunito"/>
              <a:buChar char="●"/>
              <a:defRPr>
                <a:latin typeface="Nunito"/>
                <a:ea typeface="Nunito"/>
                <a:cs typeface="Nunito"/>
                <a:sym typeface="Nunito"/>
              </a:defRPr>
            </a:lvl7pPr>
            <a:lvl8pPr marL="3657600" lvl="7" indent="-273050" rtl="0">
              <a:spcBef>
                <a:spcPts val="1600"/>
              </a:spcBef>
              <a:spcAft>
                <a:spcPts val="0"/>
              </a:spcAft>
              <a:buSzPts val="700"/>
              <a:buFont typeface="Nunito"/>
              <a:buChar char="○"/>
              <a:defRPr>
                <a:latin typeface="Nunito"/>
                <a:ea typeface="Nunito"/>
                <a:cs typeface="Nunito"/>
                <a:sym typeface="Nunito"/>
              </a:defRPr>
            </a:lvl8pPr>
            <a:lvl9pPr marL="4114800" lvl="8" indent="-266700" rtl="0">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71" name="Google Shape;71;g10ee00f67ea_0_77"/>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72"/>
        <p:cNvGrpSpPr/>
        <p:nvPr/>
      </p:nvGrpSpPr>
      <p:grpSpPr>
        <a:xfrm>
          <a:off x="0" y="0"/>
          <a:ext cx="0" cy="0"/>
          <a:chOff x="0" y="0"/>
          <a:chExt cx="0" cy="0"/>
        </a:xfrm>
      </p:grpSpPr>
      <p:sp>
        <p:nvSpPr>
          <p:cNvPr id="73" name="Google Shape;73;g10ee00f67ea_0_81"/>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aphicFrame>
        <p:nvGraphicFramePr>
          <p:cNvPr id="74" name="Google Shape;74;g10ee00f67ea_0_81"/>
          <p:cNvGraphicFramePr/>
          <p:nvPr/>
        </p:nvGraphicFramePr>
        <p:xfrm>
          <a:off x="201942" y="833662"/>
          <a:ext cx="3000000" cy="3000000"/>
        </p:xfrm>
        <a:graphic>
          <a:graphicData uri="http://schemas.openxmlformats.org/drawingml/2006/table">
            <a:tbl>
              <a:tblPr firstRow="1" bandRow="1">
                <a:noFill/>
                <a:tableStyleId>{4B99CA59-443E-4FB2-8D58-7844A8A72EB0}</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a:t>
                      </a:r>
                      <a:endParaRPr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 Profile </a:t>
                      </a:r>
                      <a:endParaRPr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Business Insights for Marketing Team</a:t>
                      </a:r>
                      <a:endParaRPr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1</a:t>
                      </a:r>
                      <a:endParaRPr sz="1200"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Engage Online – Set up priority calling in lines – Upsell and Cross sell premium products</a:t>
                      </a:r>
                      <a:endParaRPr sz="1200"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2</a:t>
                      </a:r>
                      <a:endParaRPr sz="1200"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baseline="30000">
                          <a:latin typeface="Nunito"/>
                          <a:ea typeface="Nunito"/>
                          <a:cs typeface="Nunito"/>
                          <a:sym typeface="Nunito"/>
                        </a:rPr>
                        <a:t>…</a:t>
                      </a:r>
                      <a:endParaRPr sz="1200"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3</a:t>
                      </a:r>
                      <a:endParaRPr sz="1200"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None/>
                      </a:pPr>
                      <a:endParaRPr sz="12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75" name="Google Shape;75;g10ee00f67ea_0_81"/>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sp>
        <p:nvSpPr>
          <p:cNvPr id="77" name="Google Shape;77;g10ee00f67ea_0_85"/>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8" name="Google Shape;78;g10ee00f67ea_0_8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g10ee00f67ea_0_8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0" name="Google Shape;80;g10ee00f67ea_0_85"/>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g10ee00f67ea_0_90"/>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83" name="Google Shape;83;g10ee00f67ea_0_90"/>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g10ee00f67ea_0_9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6" name="Google Shape;86;g10ee00f67ea_0_93"/>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g10ee00f67ea_0_9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89;g10ee00f67ea_0_9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0" name="Google Shape;90;g10ee00f67ea_0_9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g10ee00f67ea_0_9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rtl="0">
              <a:spcBef>
                <a:spcPts val="0"/>
              </a:spcBef>
              <a:spcAft>
                <a:spcPts val="0"/>
              </a:spcAft>
              <a:buSzPts val="1500"/>
              <a:buChar char="●"/>
              <a:defRPr/>
            </a:lvl1pPr>
            <a:lvl2pPr marL="914400" lvl="1" indent="-311150" rtl="0">
              <a:spcBef>
                <a:spcPts val="1600"/>
              </a:spcBef>
              <a:spcAft>
                <a:spcPts val="0"/>
              </a:spcAft>
              <a:buSzPts val="1300"/>
              <a:buChar char="○"/>
              <a:defRPr/>
            </a:lvl2pPr>
            <a:lvl3pPr marL="1371600" lvl="2" indent="-304800" rtl="0">
              <a:spcBef>
                <a:spcPts val="1600"/>
              </a:spcBef>
              <a:spcAft>
                <a:spcPts val="0"/>
              </a:spcAft>
              <a:buSzPts val="1200"/>
              <a:buChar char="■"/>
              <a:defRPr/>
            </a:lvl3pPr>
            <a:lvl4pPr marL="1828800" lvl="3" indent="-298450" rtl="0">
              <a:spcBef>
                <a:spcPts val="1600"/>
              </a:spcBef>
              <a:spcAft>
                <a:spcPts val="0"/>
              </a:spcAft>
              <a:buSzPts val="1100"/>
              <a:buChar char="●"/>
              <a:defRPr/>
            </a:lvl4pPr>
            <a:lvl5pPr marL="2286000" lvl="4" indent="-292100" rtl="0">
              <a:spcBef>
                <a:spcPts val="1600"/>
              </a:spcBef>
              <a:spcAft>
                <a:spcPts val="0"/>
              </a:spcAft>
              <a:buSzPts val="1000"/>
              <a:buChar char="○"/>
              <a:defRPr/>
            </a:lvl5pPr>
            <a:lvl6pPr marL="2743200" lvl="5" indent="-285750" rtl="0">
              <a:spcBef>
                <a:spcPts val="1600"/>
              </a:spcBef>
              <a:spcAft>
                <a:spcPts val="0"/>
              </a:spcAft>
              <a:buSzPts val="900"/>
              <a:buChar char="■"/>
              <a:defRPr/>
            </a:lvl6pPr>
            <a:lvl7pPr marL="3200400" lvl="6" indent="-279400" rtl="0">
              <a:spcBef>
                <a:spcPts val="1600"/>
              </a:spcBef>
              <a:spcAft>
                <a:spcPts val="0"/>
              </a:spcAft>
              <a:buSzPts val="800"/>
              <a:buChar char="●"/>
              <a:defRPr/>
            </a:lvl7pPr>
            <a:lvl8pPr marL="3657600" lvl="7" indent="-273050" rtl="0">
              <a:spcBef>
                <a:spcPts val="1600"/>
              </a:spcBef>
              <a:spcAft>
                <a:spcPts val="0"/>
              </a:spcAft>
              <a:buSzPts val="700"/>
              <a:buChar char="○"/>
              <a:defRPr/>
            </a:lvl8pPr>
            <a:lvl9pPr marL="4114800" lvl="8" indent="-266700" rtl="0">
              <a:spcBef>
                <a:spcPts val="1600"/>
              </a:spcBef>
              <a:spcAft>
                <a:spcPts val="1600"/>
              </a:spcAft>
              <a:buSzPts val="600"/>
              <a:buChar char="■"/>
              <a:defRPr/>
            </a:lvl9pPr>
          </a:lstStyle>
          <a:p>
            <a:endParaRPr/>
          </a:p>
        </p:txBody>
      </p:sp>
      <p:sp>
        <p:nvSpPr>
          <p:cNvPr id="92" name="Google Shape;92;g10ee00f67ea_0_96"/>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g10ee00f67ea_0_102"/>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5"/>
        <p:cNvGrpSpPr/>
        <p:nvPr/>
      </p:nvGrpSpPr>
      <p:grpSpPr>
        <a:xfrm>
          <a:off x="0" y="0"/>
          <a:ext cx="0" cy="0"/>
          <a:chOff x="0" y="0"/>
          <a:chExt cx="0" cy="0"/>
        </a:xfrm>
      </p:grpSpPr>
      <p:sp>
        <p:nvSpPr>
          <p:cNvPr id="96" name="Google Shape;96;g10ee00f67ea_0_104"/>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chemeClr val="dk1"/>
              </a:solidFill>
              <a:latin typeface="Calibri"/>
              <a:ea typeface="Calibri"/>
              <a:cs typeface="Calibri"/>
              <a:sym typeface="Calibri"/>
            </a:endParaRPr>
          </a:p>
        </p:txBody>
      </p:sp>
      <p:pic>
        <p:nvPicPr>
          <p:cNvPr id="97" name="Google Shape;97;g10ee00f67ea_0_104" descr="A close up of a logo&#10;&#10;Description automatically generated"/>
          <p:cNvPicPr preferRelativeResize="0"/>
          <p:nvPr/>
        </p:nvPicPr>
        <p:blipFill rotWithShape="1">
          <a:blip r:embed="rId2">
            <a:alphaModFix/>
          </a:blip>
          <a:srcRect l="42816" t="18359" r="37297" b="19152"/>
          <a:stretch/>
        </p:blipFill>
        <p:spPr>
          <a:xfrm>
            <a:off x="6052536" y="514443"/>
            <a:ext cx="2095112" cy="3703320"/>
          </a:xfrm>
          <a:prstGeom prst="rect">
            <a:avLst/>
          </a:prstGeom>
          <a:noFill/>
          <a:ln>
            <a:noFill/>
          </a:ln>
        </p:spPr>
      </p:pic>
      <p:sp>
        <p:nvSpPr>
          <p:cNvPr id="98" name="Google Shape;98;g10ee00f67ea_0_104"/>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99" name="Google Shape;99;g10ee00f67ea_0_104"/>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i="0" u="none" strike="noStrike" cap="none">
                <a:solidFill>
                  <a:schemeClr val="lt1"/>
                </a:solidFill>
                <a:latin typeface="Nunito ExtraBold"/>
                <a:ea typeface="Nunito ExtraBold"/>
                <a:cs typeface="Nunito ExtraBold"/>
                <a:sym typeface="Nunito ExtraBold"/>
              </a:rPr>
              <a:t>Happy Learning </a:t>
            </a:r>
            <a:r>
              <a:rPr lang="en" sz="3300">
                <a:solidFill>
                  <a:schemeClr val="lt1"/>
                </a:solidFill>
                <a:latin typeface="Nunito ExtraBold"/>
                <a:ea typeface="Nunito ExtraBold"/>
                <a:cs typeface="Nunito ExtraBold"/>
                <a:sym typeface="Nunito ExtraBold"/>
              </a:rPr>
              <a:t>!</a:t>
            </a:r>
            <a:endParaRPr sz="3300" i="0" u="none" strike="noStrike" cap="none" dirty="0">
              <a:solidFill>
                <a:schemeClr val="lt1"/>
              </a:solidFill>
              <a:latin typeface="Nunito ExtraBold"/>
              <a:ea typeface="Nunito ExtraBold"/>
              <a:cs typeface="Nunito ExtraBold"/>
              <a:sym typeface="Nunito ExtraBold"/>
            </a:endParaRPr>
          </a:p>
        </p:txBody>
      </p:sp>
      <p:pic>
        <p:nvPicPr>
          <p:cNvPr id="100" name="Google Shape;100;g10ee00f67ea_0_104"/>
          <p:cNvPicPr preferRelativeResize="0"/>
          <p:nvPr/>
        </p:nvPicPr>
        <p:blipFill>
          <a:blip r:embed="rId3">
            <a:alphaModFix/>
          </a:blip>
          <a:stretch>
            <a:fillRect/>
          </a:stretch>
        </p:blipFill>
        <p:spPr>
          <a:xfrm>
            <a:off x="421875" y="769949"/>
            <a:ext cx="3071452" cy="12612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e1a9588eba_0_1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E39A9"/>
              </a:buClr>
              <a:buSzPts val="3600"/>
              <a:buNone/>
              <a:defRPr sz="3600">
                <a:solidFill>
                  <a:srgbClr val="0E39A9"/>
                </a:solidFill>
              </a:defRPr>
            </a:lvl1pPr>
            <a:lvl2pPr lvl="1" rtl="0">
              <a:spcBef>
                <a:spcPts val="0"/>
              </a:spcBef>
              <a:spcAft>
                <a:spcPts val="0"/>
              </a:spcAft>
              <a:buClr>
                <a:srgbClr val="0E39A9"/>
              </a:buClr>
              <a:buSzPts val="3600"/>
              <a:buNone/>
              <a:defRPr sz="3600">
                <a:solidFill>
                  <a:srgbClr val="0E39A9"/>
                </a:solidFill>
              </a:defRPr>
            </a:lvl2pPr>
            <a:lvl3pPr lvl="2" rtl="0">
              <a:spcBef>
                <a:spcPts val="0"/>
              </a:spcBef>
              <a:spcAft>
                <a:spcPts val="0"/>
              </a:spcAft>
              <a:buClr>
                <a:srgbClr val="0E39A9"/>
              </a:buClr>
              <a:buSzPts val="3600"/>
              <a:buNone/>
              <a:defRPr sz="3600">
                <a:solidFill>
                  <a:srgbClr val="0E39A9"/>
                </a:solidFill>
              </a:defRPr>
            </a:lvl3pPr>
            <a:lvl4pPr lvl="3" rtl="0">
              <a:spcBef>
                <a:spcPts val="0"/>
              </a:spcBef>
              <a:spcAft>
                <a:spcPts val="0"/>
              </a:spcAft>
              <a:buClr>
                <a:srgbClr val="0E39A9"/>
              </a:buClr>
              <a:buSzPts val="3600"/>
              <a:buNone/>
              <a:defRPr sz="3600">
                <a:solidFill>
                  <a:srgbClr val="0E39A9"/>
                </a:solidFill>
              </a:defRPr>
            </a:lvl4pPr>
            <a:lvl5pPr lvl="4" rtl="0">
              <a:spcBef>
                <a:spcPts val="0"/>
              </a:spcBef>
              <a:spcAft>
                <a:spcPts val="0"/>
              </a:spcAft>
              <a:buClr>
                <a:srgbClr val="0E39A9"/>
              </a:buClr>
              <a:buSzPts val="3600"/>
              <a:buNone/>
              <a:defRPr sz="3600">
                <a:solidFill>
                  <a:srgbClr val="0E39A9"/>
                </a:solidFill>
              </a:defRPr>
            </a:lvl5pPr>
            <a:lvl6pPr lvl="5" rtl="0">
              <a:spcBef>
                <a:spcPts val="0"/>
              </a:spcBef>
              <a:spcAft>
                <a:spcPts val="0"/>
              </a:spcAft>
              <a:buClr>
                <a:srgbClr val="0E39A9"/>
              </a:buClr>
              <a:buSzPts val="3600"/>
              <a:buNone/>
              <a:defRPr sz="3600">
                <a:solidFill>
                  <a:srgbClr val="0E39A9"/>
                </a:solidFill>
              </a:defRPr>
            </a:lvl6pPr>
            <a:lvl7pPr lvl="6" rtl="0">
              <a:spcBef>
                <a:spcPts val="0"/>
              </a:spcBef>
              <a:spcAft>
                <a:spcPts val="0"/>
              </a:spcAft>
              <a:buClr>
                <a:srgbClr val="0E39A9"/>
              </a:buClr>
              <a:buSzPts val="3600"/>
              <a:buNone/>
              <a:defRPr sz="3600">
                <a:solidFill>
                  <a:srgbClr val="0E39A9"/>
                </a:solidFill>
              </a:defRPr>
            </a:lvl7pPr>
            <a:lvl8pPr lvl="7" rtl="0">
              <a:spcBef>
                <a:spcPts val="0"/>
              </a:spcBef>
              <a:spcAft>
                <a:spcPts val="0"/>
              </a:spcAft>
              <a:buClr>
                <a:srgbClr val="0E39A9"/>
              </a:buClr>
              <a:buSzPts val="3600"/>
              <a:buNone/>
              <a:defRPr sz="3600">
                <a:solidFill>
                  <a:srgbClr val="0E39A9"/>
                </a:solidFill>
              </a:defRPr>
            </a:lvl8pPr>
            <a:lvl9pPr lvl="8" rtl="0">
              <a:spcBef>
                <a:spcPts val="0"/>
              </a:spcBef>
              <a:spcAft>
                <a:spcPts val="0"/>
              </a:spcAft>
              <a:buClr>
                <a:srgbClr val="0E39A9"/>
              </a:buClr>
              <a:buSzPts val="3600"/>
              <a:buNone/>
              <a:defRPr sz="3600">
                <a:solidFill>
                  <a:srgbClr val="0E39A9"/>
                </a:solidFill>
              </a:defRPr>
            </a:lvl9pPr>
          </a:lstStyle>
          <a:p>
            <a:endParaRPr/>
          </a:p>
        </p:txBody>
      </p:sp>
      <p:sp>
        <p:nvSpPr>
          <p:cNvPr id="19" name="Google Shape;19;ge1a9588eba_0_12"/>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e1a9588eba_0_15"/>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2" name="Google Shape;22;ge1a9588eba_0_15"/>
          <p:cNvSpPr txBox="1">
            <a:spLocks noGrp="1"/>
          </p:cNvSpPr>
          <p:nvPr>
            <p:ph type="body" idx="1"/>
          </p:nvPr>
        </p:nvSpPr>
        <p:spPr>
          <a:xfrm>
            <a:off x="202550" y="861975"/>
            <a:ext cx="8629800" cy="3706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Font typeface="Nunito"/>
              <a:buChar char="●"/>
              <a:defRPr>
                <a:latin typeface="Nunito"/>
                <a:ea typeface="Nunito"/>
                <a:cs typeface="Nunito"/>
                <a:sym typeface="Nunito"/>
              </a:defRPr>
            </a:lvl1pPr>
            <a:lvl2pPr marL="914400" lvl="1" indent="-311150" rtl="0">
              <a:spcBef>
                <a:spcPts val="1600"/>
              </a:spcBef>
              <a:spcAft>
                <a:spcPts val="0"/>
              </a:spcAft>
              <a:buSzPts val="1300"/>
              <a:buFont typeface="Nunito"/>
              <a:buChar char="○"/>
              <a:defRPr>
                <a:latin typeface="Nunito"/>
                <a:ea typeface="Nunito"/>
                <a:cs typeface="Nunito"/>
                <a:sym typeface="Nunito"/>
              </a:defRPr>
            </a:lvl2pPr>
            <a:lvl3pPr marL="1371600" lvl="2" indent="-304800" rtl="0">
              <a:spcBef>
                <a:spcPts val="1600"/>
              </a:spcBef>
              <a:spcAft>
                <a:spcPts val="0"/>
              </a:spcAft>
              <a:buSzPts val="1200"/>
              <a:buFont typeface="Nunito"/>
              <a:buChar char="■"/>
              <a:defRPr>
                <a:latin typeface="Nunito"/>
                <a:ea typeface="Nunito"/>
                <a:cs typeface="Nunito"/>
                <a:sym typeface="Nunito"/>
              </a:defRPr>
            </a:lvl3pPr>
            <a:lvl4pPr marL="1828800" lvl="3" indent="-298450" rtl="0">
              <a:spcBef>
                <a:spcPts val="1600"/>
              </a:spcBef>
              <a:spcAft>
                <a:spcPts val="0"/>
              </a:spcAft>
              <a:buSzPts val="1100"/>
              <a:buFont typeface="Nunito"/>
              <a:buChar char="●"/>
              <a:defRPr>
                <a:latin typeface="Nunito"/>
                <a:ea typeface="Nunito"/>
                <a:cs typeface="Nunito"/>
                <a:sym typeface="Nunito"/>
              </a:defRPr>
            </a:lvl4pPr>
            <a:lvl5pPr marL="2286000" lvl="4" indent="-292100" rtl="0">
              <a:spcBef>
                <a:spcPts val="1600"/>
              </a:spcBef>
              <a:spcAft>
                <a:spcPts val="0"/>
              </a:spcAft>
              <a:buSzPts val="1000"/>
              <a:buFont typeface="Nunito"/>
              <a:buChar char="○"/>
              <a:defRPr>
                <a:latin typeface="Nunito"/>
                <a:ea typeface="Nunito"/>
                <a:cs typeface="Nunito"/>
                <a:sym typeface="Nunito"/>
              </a:defRPr>
            </a:lvl5pPr>
            <a:lvl6pPr marL="2743200" lvl="5" indent="-285750" rtl="0">
              <a:spcBef>
                <a:spcPts val="1600"/>
              </a:spcBef>
              <a:spcAft>
                <a:spcPts val="0"/>
              </a:spcAft>
              <a:buSzPts val="900"/>
              <a:buFont typeface="Nunito"/>
              <a:buChar char="■"/>
              <a:defRPr>
                <a:latin typeface="Nunito"/>
                <a:ea typeface="Nunito"/>
                <a:cs typeface="Nunito"/>
                <a:sym typeface="Nunito"/>
              </a:defRPr>
            </a:lvl6pPr>
            <a:lvl7pPr marL="3200400" lvl="6" indent="-279400" rtl="0">
              <a:spcBef>
                <a:spcPts val="1600"/>
              </a:spcBef>
              <a:spcAft>
                <a:spcPts val="0"/>
              </a:spcAft>
              <a:buSzPts val="800"/>
              <a:buFont typeface="Nunito"/>
              <a:buChar char="●"/>
              <a:defRPr>
                <a:latin typeface="Nunito"/>
                <a:ea typeface="Nunito"/>
                <a:cs typeface="Nunito"/>
                <a:sym typeface="Nunito"/>
              </a:defRPr>
            </a:lvl7pPr>
            <a:lvl8pPr marL="3657600" lvl="7" indent="-273050" rtl="0">
              <a:spcBef>
                <a:spcPts val="1600"/>
              </a:spcBef>
              <a:spcAft>
                <a:spcPts val="0"/>
              </a:spcAft>
              <a:buSzPts val="700"/>
              <a:buFont typeface="Nunito"/>
              <a:buChar char="○"/>
              <a:defRPr>
                <a:latin typeface="Nunito"/>
                <a:ea typeface="Nunito"/>
                <a:cs typeface="Nunito"/>
                <a:sym typeface="Nunito"/>
              </a:defRPr>
            </a:lvl8pPr>
            <a:lvl9pPr marL="4114800" lvl="8" indent="-266700" rtl="0">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23" name="Google Shape;23;ge1a9588eba_0_15"/>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24"/>
        <p:cNvGrpSpPr/>
        <p:nvPr/>
      </p:nvGrpSpPr>
      <p:grpSpPr>
        <a:xfrm>
          <a:off x="0" y="0"/>
          <a:ext cx="0" cy="0"/>
          <a:chOff x="0" y="0"/>
          <a:chExt cx="0" cy="0"/>
        </a:xfrm>
      </p:grpSpPr>
      <p:sp>
        <p:nvSpPr>
          <p:cNvPr id="25" name="Google Shape;25;ge1a9588eba_0_19"/>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aphicFrame>
        <p:nvGraphicFramePr>
          <p:cNvPr id="26" name="Google Shape;26;ge1a9588eba_0_19"/>
          <p:cNvGraphicFramePr/>
          <p:nvPr/>
        </p:nvGraphicFramePr>
        <p:xfrm>
          <a:off x="201942" y="833662"/>
          <a:ext cx="3000000" cy="3000000"/>
        </p:xfrm>
        <a:graphic>
          <a:graphicData uri="http://schemas.openxmlformats.org/drawingml/2006/table">
            <a:tbl>
              <a:tblPr firstRow="1" bandRow="1">
                <a:noFill/>
                <a:tableStyleId>{4B99CA59-443E-4FB2-8D58-7844A8A72EB0}</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a:t>
                      </a:r>
                      <a:endParaRPr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 Profile </a:t>
                      </a:r>
                      <a:endParaRPr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Business Insights for Marketing Team</a:t>
                      </a:r>
                      <a:endParaRPr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1</a:t>
                      </a:r>
                      <a:endParaRPr sz="1200"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Engage Online – Set up priority calling in lines – Upsell and Cross sell premium products</a:t>
                      </a:r>
                      <a:endParaRPr sz="1200"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2</a:t>
                      </a:r>
                      <a:endParaRPr sz="1200"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baseline="30000">
                          <a:latin typeface="Nunito"/>
                          <a:ea typeface="Nunito"/>
                          <a:cs typeface="Nunito"/>
                          <a:sym typeface="Nunito"/>
                        </a:rPr>
                        <a:t>…</a:t>
                      </a:r>
                      <a:endParaRPr sz="1200"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3</a:t>
                      </a:r>
                      <a:endParaRPr sz="1200"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None/>
                      </a:pPr>
                      <a:endParaRPr sz="1200" u="none" strike="noStrike" cap="none" dirty="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dirty="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27" name="Google Shape;27;ge1a9588eba_0_19"/>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e1a9588eba_0_23"/>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0" name="Google Shape;30;ge1a9588eba_0_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ge1a9588eba_0_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2" name="Google Shape;32;ge1a9588eba_0_23"/>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ge1a9588eba_0_28"/>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5" name="Google Shape;35;ge1a9588eba_0_28"/>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e1a9588eba_0_3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8" name="Google Shape;38;ge1a9588eba_0_31"/>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e1a9588eba_0_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ge1a9588eba_0_3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ge1a9588eba_0_3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ge1a9588eba_0_3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rtl="0">
              <a:spcBef>
                <a:spcPts val="0"/>
              </a:spcBef>
              <a:spcAft>
                <a:spcPts val="0"/>
              </a:spcAft>
              <a:buSzPts val="1500"/>
              <a:buChar char="●"/>
              <a:defRPr/>
            </a:lvl1pPr>
            <a:lvl2pPr marL="914400" lvl="1" indent="-311150" rtl="0">
              <a:spcBef>
                <a:spcPts val="1600"/>
              </a:spcBef>
              <a:spcAft>
                <a:spcPts val="0"/>
              </a:spcAft>
              <a:buSzPts val="1300"/>
              <a:buChar char="○"/>
              <a:defRPr/>
            </a:lvl2pPr>
            <a:lvl3pPr marL="1371600" lvl="2" indent="-304800" rtl="0">
              <a:spcBef>
                <a:spcPts val="1600"/>
              </a:spcBef>
              <a:spcAft>
                <a:spcPts val="0"/>
              </a:spcAft>
              <a:buSzPts val="1200"/>
              <a:buChar char="■"/>
              <a:defRPr/>
            </a:lvl3pPr>
            <a:lvl4pPr marL="1828800" lvl="3" indent="-298450" rtl="0">
              <a:spcBef>
                <a:spcPts val="1600"/>
              </a:spcBef>
              <a:spcAft>
                <a:spcPts val="0"/>
              </a:spcAft>
              <a:buSzPts val="1100"/>
              <a:buChar char="●"/>
              <a:defRPr/>
            </a:lvl4pPr>
            <a:lvl5pPr marL="2286000" lvl="4" indent="-292100" rtl="0">
              <a:spcBef>
                <a:spcPts val="1600"/>
              </a:spcBef>
              <a:spcAft>
                <a:spcPts val="0"/>
              </a:spcAft>
              <a:buSzPts val="1000"/>
              <a:buChar char="○"/>
              <a:defRPr/>
            </a:lvl5pPr>
            <a:lvl6pPr marL="2743200" lvl="5" indent="-285750" rtl="0">
              <a:spcBef>
                <a:spcPts val="1600"/>
              </a:spcBef>
              <a:spcAft>
                <a:spcPts val="0"/>
              </a:spcAft>
              <a:buSzPts val="900"/>
              <a:buChar char="■"/>
              <a:defRPr/>
            </a:lvl6pPr>
            <a:lvl7pPr marL="3200400" lvl="6" indent="-279400" rtl="0">
              <a:spcBef>
                <a:spcPts val="1600"/>
              </a:spcBef>
              <a:spcAft>
                <a:spcPts val="0"/>
              </a:spcAft>
              <a:buSzPts val="800"/>
              <a:buChar char="●"/>
              <a:defRPr/>
            </a:lvl7pPr>
            <a:lvl8pPr marL="3657600" lvl="7" indent="-273050" rtl="0">
              <a:spcBef>
                <a:spcPts val="1600"/>
              </a:spcBef>
              <a:spcAft>
                <a:spcPts val="0"/>
              </a:spcAft>
              <a:buSzPts val="700"/>
              <a:buChar char="○"/>
              <a:defRPr/>
            </a:lvl8pPr>
            <a:lvl9pPr marL="4114800" lvl="8" indent="-266700" rtl="0">
              <a:spcBef>
                <a:spcPts val="1600"/>
              </a:spcBef>
              <a:spcAft>
                <a:spcPts val="1600"/>
              </a:spcAft>
              <a:buSzPts val="600"/>
              <a:buChar char="■"/>
              <a:defRPr/>
            </a:lvl9pPr>
          </a:lstStyle>
          <a:p>
            <a:endParaRPr/>
          </a:p>
        </p:txBody>
      </p:sp>
      <p:sp>
        <p:nvSpPr>
          <p:cNvPr id="44" name="Google Shape;44;ge1a9588eba_0_34"/>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7"/>
        <p:cNvGrpSpPr/>
        <p:nvPr/>
      </p:nvGrpSpPr>
      <p:grpSpPr>
        <a:xfrm>
          <a:off x="0" y="0"/>
          <a:ext cx="0" cy="0"/>
          <a:chOff x="0" y="0"/>
          <a:chExt cx="0" cy="0"/>
        </a:xfrm>
      </p:grpSpPr>
      <p:sp>
        <p:nvSpPr>
          <p:cNvPr id="48" name="Google Shape;48;ge1a9588eba_0_42"/>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dirty="0">
              <a:solidFill>
                <a:schemeClr val="dk1"/>
              </a:solidFill>
              <a:latin typeface="Calibri"/>
              <a:ea typeface="Calibri"/>
              <a:cs typeface="Calibri"/>
              <a:sym typeface="Calibri"/>
            </a:endParaRPr>
          </a:p>
        </p:txBody>
      </p:sp>
      <p:pic>
        <p:nvPicPr>
          <p:cNvPr id="49" name="Google Shape;49;ge1a9588eba_0_42" descr="A close up of a logo&#10;&#10;Description automatically generated"/>
          <p:cNvPicPr preferRelativeResize="0"/>
          <p:nvPr/>
        </p:nvPicPr>
        <p:blipFill rotWithShape="1">
          <a:blip r:embed="rId2">
            <a:alphaModFix/>
          </a:blip>
          <a:srcRect l="42816" t="18359" r="37297" b="19152"/>
          <a:stretch/>
        </p:blipFill>
        <p:spPr>
          <a:xfrm>
            <a:off x="6052536" y="514443"/>
            <a:ext cx="2095112" cy="3703320"/>
          </a:xfrm>
          <a:prstGeom prst="rect">
            <a:avLst/>
          </a:prstGeom>
          <a:noFill/>
          <a:ln>
            <a:noFill/>
          </a:ln>
        </p:spPr>
      </p:pic>
      <p:sp>
        <p:nvSpPr>
          <p:cNvPr id="50" name="Google Shape;50;ge1a9588eba_0_42"/>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51" name="Google Shape;51;ge1a9588eba_0_42"/>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i="0" u="none" strike="noStrike" cap="none">
                <a:solidFill>
                  <a:schemeClr val="lt1"/>
                </a:solidFill>
                <a:latin typeface="Nunito ExtraBold"/>
                <a:ea typeface="Nunito ExtraBold"/>
                <a:cs typeface="Nunito ExtraBold"/>
                <a:sym typeface="Nunito ExtraBold"/>
              </a:rPr>
              <a:t>Happy Learning </a:t>
            </a:r>
            <a:r>
              <a:rPr lang="en" sz="3300">
                <a:solidFill>
                  <a:schemeClr val="lt1"/>
                </a:solidFill>
                <a:latin typeface="Nunito ExtraBold"/>
                <a:ea typeface="Nunito ExtraBold"/>
                <a:cs typeface="Nunito ExtraBold"/>
                <a:sym typeface="Nunito ExtraBold"/>
              </a:rPr>
              <a:t>!</a:t>
            </a:r>
            <a:endParaRPr sz="3300" i="0" u="none" strike="noStrike" cap="none" dirty="0">
              <a:solidFill>
                <a:schemeClr val="lt1"/>
              </a:solidFill>
              <a:latin typeface="Nunito ExtraBold"/>
              <a:ea typeface="Nunito ExtraBold"/>
              <a:cs typeface="Nunito ExtraBold"/>
              <a:sym typeface="Nunito ExtraBold"/>
            </a:endParaRPr>
          </a:p>
        </p:txBody>
      </p:sp>
      <p:pic>
        <p:nvPicPr>
          <p:cNvPr id="52" name="Google Shape;52;ge1a9588eba_0_42"/>
          <p:cNvPicPr preferRelativeResize="0"/>
          <p:nvPr/>
        </p:nvPicPr>
        <p:blipFill>
          <a:blip r:embed="rId3">
            <a:alphaModFix/>
          </a:blip>
          <a:stretch>
            <a:fillRect/>
          </a:stretch>
        </p:blipFill>
        <p:spPr>
          <a:xfrm>
            <a:off x="295874" y="683275"/>
            <a:ext cx="3757725" cy="8258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e1a9588eba_0_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200"/>
              <a:buFont typeface="Nunito"/>
              <a:buNone/>
              <a:defRPr sz="2200" b="1">
                <a:solidFill>
                  <a:srgbClr val="434343"/>
                </a:solidFill>
                <a:latin typeface="Nunito"/>
                <a:ea typeface="Nunito"/>
                <a:cs typeface="Nunito"/>
                <a:sym typeface="Nunito"/>
              </a:defRPr>
            </a:lvl1pPr>
            <a:lvl2pPr lvl="1"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2pPr>
            <a:lvl3pPr lvl="2"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3pPr>
            <a:lvl4pPr lvl="3"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4pPr>
            <a:lvl5pPr lvl="4"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5pPr>
            <a:lvl6pPr lvl="5"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6pPr>
            <a:lvl7pPr lvl="6"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7pPr>
            <a:lvl8pPr lvl="7"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8pPr>
            <a:lvl9pPr lvl="8"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9pPr>
          </a:lstStyle>
          <a:p>
            <a:endParaRPr/>
          </a:p>
        </p:txBody>
      </p:sp>
      <p:sp>
        <p:nvSpPr>
          <p:cNvPr id="7" name="Google Shape;7;ge1a9588eba_0_0"/>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lvl="0" indent="-32385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1pPr>
            <a:lvl2pPr marL="914400" lvl="1" indent="-311150" rtl="0">
              <a:lnSpc>
                <a:spcPct val="115000"/>
              </a:lnSpc>
              <a:spcBef>
                <a:spcPts val="1600"/>
              </a:spcBef>
              <a:spcAft>
                <a:spcPts val="0"/>
              </a:spcAft>
              <a:buClr>
                <a:schemeClr val="dk2"/>
              </a:buClr>
              <a:buSzPts val="1300"/>
              <a:buFont typeface="Nunito"/>
              <a:buChar char="○"/>
              <a:defRPr sz="1300">
                <a:solidFill>
                  <a:schemeClr val="dk2"/>
                </a:solidFill>
                <a:latin typeface="Nunito"/>
                <a:ea typeface="Nunito"/>
                <a:cs typeface="Nunito"/>
                <a:sym typeface="Nunito"/>
              </a:defRPr>
            </a:lvl2pPr>
            <a:lvl3pPr marL="1371600" lvl="2" indent="-304800" rtl="0">
              <a:lnSpc>
                <a:spcPct val="115000"/>
              </a:lnSpc>
              <a:spcBef>
                <a:spcPts val="1600"/>
              </a:spcBef>
              <a:spcAft>
                <a:spcPts val="0"/>
              </a:spcAft>
              <a:buClr>
                <a:schemeClr val="dk2"/>
              </a:buClr>
              <a:buSzPts val="1200"/>
              <a:buFont typeface="Nunito"/>
              <a:buChar char="■"/>
              <a:defRPr sz="12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2100" rtl="0">
              <a:lnSpc>
                <a:spcPct val="115000"/>
              </a:lnSpc>
              <a:spcBef>
                <a:spcPts val="1600"/>
              </a:spcBef>
              <a:spcAft>
                <a:spcPts val="0"/>
              </a:spcAft>
              <a:buClr>
                <a:schemeClr val="dk2"/>
              </a:buClr>
              <a:buSzPts val="1000"/>
              <a:buFont typeface="Nunito"/>
              <a:buChar char="○"/>
              <a:defRPr sz="1000">
                <a:solidFill>
                  <a:schemeClr val="dk2"/>
                </a:solidFill>
                <a:latin typeface="Nunito"/>
                <a:ea typeface="Nunito"/>
                <a:cs typeface="Nunito"/>
                <a:sym typeface="Nunito"/>
              </a:defRPr>
            </a:lvl5pPr>
            <a:lvl6pPr marL="2743200" lvl="5" indent="-285750" rtl="0">
              <a:lnSpc>
                <a:spcPct val="115000"/>
              </a:lnSpc>
              <a:spcBef>
                <a:spcPts val="1600"/>
              </a:spcBef>
              <a:spcAft>
                <a:spcPts val="0"/>
              </a:spcAft>
              <a:buClr>
                <a:schemeClr val="dk2"/>
              </a:buClr>
              <a:buSzPts val="900"/>
              <a:buFont typeface="Nunito"/>
              <a:buChar char="■"/>
              <a:defRPr sz="900">
                <a:solidFill>
                  <a:schemeClr val="dk2"/>
                </a:solidFill>
                <a:latin typeface="Nunito"/>
                <a:ea typeface="Nunito"/>
                <a:cs typeface="Nunito"/>
                <a:sym typeface="Nunito"/>
              </a:defRPr>
            </a:lvl6pPr>
            <a:lvl7pPr marL="3200400" lvl="6" indent="-279400" rtl="0">
              <a:lnSpc>
                <a:spcPct val="115000"/>
              </a:lnSpc>
              <a:spcBef>
                <a:spcPts val="1600"/>
              </a:spcBef>
              <a:spcAft>
                <a:spcPts val="0"/>
              </a:spcAft>
              <a:buClr>
                <a:schemeClr val="dk2"/>
              </a:buClr>
              <a:buSzPts val="800"/>
              <a:buFont typeface="Nunito"/>
              <a:buChar char="●"/>
              <a:defRPr sz="800">
                <a:solidFill>
                  <a:schemeClr val="dk2"/>
                </a:solidFill>
                <a:latin typeface="Nunito"/>
                <a:ea typeface="Nunito"/>
                <a:cs typeface="Nunito"/>
                <a:sym typeface="Nunito"/>
              </a:defRPr>
            </a:lvl7pPr>
            <a:lvl8pPr marL="3657600" lvl="7" indent="-273050" rtl="0">
              <a:lnSpc>
                <a:spcPct val="115000"/>
              </a:lnSpc>
              <a:spcBef>
                <a:spcPts val="1600"/>
              </a:spcBef>
              <a:spcAft>
                <a:spcPts val="0"/>
              </a:spcAft>
              <a:buClr>
                <a:schemeClr val="dk2"/>
              </a:buClr>
              <a:buSzPts val="700"/>
              <a:buFont typeface="Nunito"/>
              <a:buChar char="○"/>
              <a:defRPr sz="700">
                <a:solidFill>
                  <a:schemeClr val="dk2"/>
                </a:solidFill>
                <a:latin typeface="Nunito"/>
                <a:ea typeface="Nunito"/>
                <a:cs typeface="Nunito"/>
                <a:sym typeface="Nunito"/>
              </a:defRPr>
            </a:lvl8pPr>
            <a:lvl9pPr marL="4114800" lvl="8" indent="-266700" rtl="0">
              <a:lnSpc>
                <a:spcPct val="115000"/>
              </a:lnSpc>
              <a:spcBef>
                <a:spcPts val="1600"/>
              </a:spcBef>
              <a:spcAft>
                <a:spcPts val="1600"/>
              </a:spcAft>
              <a:buClr>
                <a:schemeClr val="dk2"/>
              </a:buClr>
              <a:buSzPts val="600"/>
              <a:buFont typeface="Nunito"/>
              <a:buChar char="■"/>
              <a:defRPr sz="600">
                <a:solidFill>
                  <a:schemeClr val="dk2"/>
                </a:solidFill>
                <a:latin typeface="Nunito"/>
                <a:ea typeface="Nunito"/>
                <a:cs typeface="Nunito"/>
                <a:sym typeface="Nunito"/>
              </a:defRPr>
            </a:lvl9pPr>
          </a:lstStyle>
          <a:p>
            <a:endParaRPr/>
          </a:p>
        </p:txBody>
      </p:sp>
      <p:sp>
        <p:nvSpPr>
          <p:cNvPr id="8" name="Google Shape;8;ge1a9588eba_0_0"/>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lvl="0" indent="0" algn="ctr" rtl="0">
              <a:lnSpc>
                <a:spcPct val="102500"/>
              </a:lnSpc>
              <a:spcBef>
                <a:spcPts val="0"/>
              </a:spcBef>
              <a:spcAft>
                <a:spcPts val="0"/>
              </a:spcAft>
              <a:buNone/>
            </a:pPr>
            <a:r>
              <a:rPr lang="en" sz="700" b="1">
                <a:solidFill>
                  <a:srgbClr val="434343"/>
                </a:solidFill>
                <a:latin typeface="Nunito"/>
                <a:ea typeface="Nunito"/>
                <a:cs typeface="Nunito"/>
                <a:sym typeface="Nunito"/>
              </a:rPr>
              <a:t>Proprietary content. © Great Learning. All Rights Reserved. Unauthorized use or distribution prohibited.</a:t>
            </a:r>
            <a:endParaRPr sz="700" b="1" dirty="0">
              <a:solidFill>
                <a:srgbClr val="434343"/>
              </a:solidFill>
              <a:latin typeface="Nunito"/>
              <a:ea typeface="Nunito"/>
              <a:cs typeface="Nunito"/>
              <a:sym typeface="Nunito"/>
            </a:endParaRPr>
          </a:p>
        </p:txBody>
      </p:sp>
      <p:sp>
        <p:nvSpPr>
          <p:cNvPr id="9" name="Google Shape;9;ge1a9588eba_0_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lvl="0" algn="ctr" rtl="0">
              <a:buNone/>
              <a:defRPr sz="800" b="1">
                <a:solidFill>
                  <a:srgbClr val="434343"/>
                </a:solidFill>
                <a:latin typeface="Nunito"/>
                <a:ea typeface="Nunito"/>
                <a:cs typeface="Nunito"/>
                <a:sym typeface="Nunito"/>
              </a:defRPr>
            </a:lvl1pPr>
            <a:lvl2pPr lvl="1" algn="ctr" rtl="0">
              <a:buNone/>
              <a:defRPr sz="800" b="1">
                <a:solidFill>
                  <a:srgbClr val="434343"/>
                </a:solidFill>
                <a:latin typeface="Nunito"/>
                <a:ea typeface="Nunito"/>
                <a:cs typeface="Nunito"/>
                <a:sym typeface="Nunito"/>
              </a:defRPr>
            </a:lvl2pPr>
            <a:lvl3pPr lvl="2" algn="ctr" rtl="0">
              <a:buNone/>
              <a:defRPr sz="800" b="1">
                <a:solidFill>
                  <a:srgbClr val="434343"/>
                </a:solidFill>
                <a:latin typeface="Nunito"/>
                <a:ea typeface="Nunito"/>
                <a:cs typeface="Nunito"/>
                <a:sym typeface="Nunito"/>
              </a:defRPr>
            </a:lvl3pPr>
            <a:lvl4pPr lvl="3" algn="ctr" rtl="0">
              <a:buNone/>
              <a:defRPr sz="800" b="1">
                <a:solidFill>
                  <a:srgbClr val="434343"/>
                </a:solidFill>
                <a:latin typeface="Nunito"/>
                <a:ea typeface="Nunito"/>
                <a:cs typeface="Nunito"/>
                <a:sym typeface="Nunito"/>
              </a:defRPr>
            </a:lvl4pPr>
            <a:lvl5pPr lvl="4" algn="ctr" rtl="0">
              <a:buNone/>
              <a:defRPr sz="800" b="1">
                <a:solidFill>
                  <a:srgbClr val="434343"/>
                </a:solidFill>
                <a:latin typeface="Nunito"/>
                <a:ea typeface="Nunito"/>
                <a:cs typeface="Nunito"/>
                <a:sym typeface="Nunito"/>
              </a:defRPr>
            </a:lvl5pPr>
            <a:lvl6pPr lvl="5" algn="ctr" rtl="0">
              <a:buNone/>
              <a:defRPr sz="800" b="1">
                <a:solidFill>
                  <a:srgbClr val="434343"/>
                </a:solidFill>
                <a:latin typeface="Nunito"/>
                <a:ea typeface="Nunito"/>
                <a:cs typeface="Nunito"/>
                <a:sym typeface="Nunito"/>
              </a:defRPr>
            </a:lvl6pPr>
            <a:lvl7pPr lvl="6" algn="ctr" rtl="0">
              <a:buNone/>
              <a:defRPr sz="800" b="1">
                <a:solidFill>
                  <a:srgbClr val="434343"/>
                </a:solidFill>
                <a:latin typeface="Nunito"/>
                <a:ea typeface="Nunito"/>
                <a:cs typeface="Nunito"/>
                <a:sym typeface="Nunito"/>
              </a:defRPr>
            </a:lvl7pPr>
            <a:lvl8pPr lvl="7" algn="ctr" rtl="0">
              <a:buNone/>
              <a:defRPr sz="800" b="1">
                <a:solidFill>
                  <a:srgbClr val="434343"/>
                </a:solidFill>
                <a:latin typeface="Nunito"/>
                <a:ea typeface="Nunito"/>
                <a:cs typeface="Nunito"/>
                <a:sym typeface="Nunito"/>
              </a:defRPr>
            </a:lvl8pPr>
            <a:lvl9pPr lvl="8" algn="ctr"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pic>
        <p:nvPicPr>
          <p:cNvPr id="10" name="Google Shape;10;ge1a9588eba_0_0"/>
          <p:cNvPicPr preferRelativeResize="0"/>
          <p:nvPr/>
        </p:nvPicPr>
        <p:blipFill>
          <a:blip r:embed="rId11">
            <a:alphaModFix/>
          </a:blip>
          <a:stretch>
            <a:fillRect/>
          </a:stretch>
        </p:blipFill>
        <p:spPr>
          <a:xfrm>
            <a:off x="7669500" y="68264"/>
            <a:ext cx="1395476" cy="572701"/>
          </a:xfrm>
          <a:prstGeom prst="rect">
            <a:avLst/>
          </a:prstGeom>
          <a:noFill/>
          <a:ln>
            <a:noFill/>
          </a:ln>
        </p:spPr>
      </p:pic>
      <p:grpSp>
        <p:nvGrpSpPr>
          <p:cNvPr id="11" name="Google Shape;11;ge1a9588eba_0_0"/>
          <p:cNvGrpSpPr/>
          <p:nvPr/>
        </p:nvGrpSpPr>
        <p:grpSpPr>
          <a:xfrm>
            <a:off x="6593" y="10"/>
            <a:ext cx="175500" cy="709221"/>
            <a:chOff x="6593" y="10"/>
            <a:chExt cx="175500" cy="709221"/>
          </a:xfrm>
        </p:grpSpPr>
        <p:sp>
          <p:nvSpPr>
            <p:cNvPr id="12" name="Google Shape;12;ge1a9588eba_0_0"/>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ge1a9588eba_0_0"/>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
        <p:cNvGrpSpPr/>
        <p:nvPr/>
      </p:nvGrpSpPr>
      <p:grpSpPr>
        <a:xfrm>
          <a:off x="0" y="0"/>
          <a:ext cx="0" cy="0"/>
          <a:chOff x="0" y="0"/>
          <a:chExt cx="0" cy="0"/>
        </a:xfrm>
      </p:grpSpPr>
      <p:sp>
        <p:nvSpPr>
          <p:cNvPr id="54" name="Google Shape;54;g10ee00f67ea_0_62"/>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200"/>
              <a:buFont typeface="Nunito"/>
              <a:buNone/>
              <a:defRPr sz="2200" b="1">
                <a:solidFill>
                  <a:srgbClr val="434343"/>
                </a:solidFill>
                <a:latin typeface="Nunito"/>
                <a:ea typeface="Nunito"/>
                <a:cs typeface="Nunito"/>
                <a:sym typeface="Nunito"/>
              </a:defRPr>
            </a:lvl1pPr>
            <a:lvl2pPr lvl="1"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2pPr>
            <a:lvl3pPr lvl="2"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3pPr>
            <a:lvl4pPr lvl="3"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4pPr>
            <a:lvl5pPr lvl="4"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5pPr>
            <a:lvl6pPr lvl="5"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6pPr>
            <a:lvl7pPr lvl="6"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7pPr>
            <a:lvl8pPr lvl="7"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8pPr>
            <a:lvl9pPr lvl="8"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9pPr>
          </a:lstStyle>
          <a:p>
            <a:endParaRPr/>
          </a:p>
        </p:txBody>
      </p:sp>
      <p:sp>
        <p:nvSpPr>
          <p:cNvPr id="55" name="Google Shape;55;g10ee00f67ea_0_62"/>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lvl="0" indent="-32385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1pPr>
            <a:lvl2pPr marL="914400" lvl="1" indent="-311150" rtl="0">
              <a:lnSpc>
                <a:spcPct val="115000"/>
              </a:lnSpc>
              <a:spcBef>
                <a:spcPts val="1600"/>
              </a:spcBef>
              <a:spcAft>
                <a:spcPts val="0"/>
              </a:spcAft>
              <a:buClr>
                <a:schemeClr val="dk2"/>
              </a:buClr>
              <a:buSzPts val="1300"/>
              <a:buFont typeface="Nunito"/>
              <a:buChar char="○"/>
              <a:defRPr sz="1300">
                <a:solidFill>
                  <a:schemeClr val="dk2"/>
                </a:solidFill>
                <a:latin typeface="Nunito"/>
                <a:ea typeface="Nunito"/>
                <a:cs typeface="Nunito"/>
                <a:sym typeface="Nunito"/>
              </a:defRPr>
            </a:lvl2pPr>
            <a:lvl3pPr marL="1371600" lvl="2" indent="-304800" rtl="0">
              <a:lnSpc>
                <a:spcPct val="115000"/>
              </a:lnSpc>
              <a:spcBef>
                <a:spcPts val="1600"/>
              </a:spcBef>
              <a:spcAft>
                <a:spcPts val="0"/>
              </a:spcAft>
              <a:buClr>
                <a:schemeClr val="dk2"/>
              </a:buClr>
              <a:buSzPts val="1200"/>
              <a:buFont typeface="Nunito"/>
              <a:buChar char="■"/>
              <a:defRPr sz="12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2100" rtl="0">
              <a:lnSpc>
                <a:spcPct val="115000"/>
              </a:lnSpc>
              <a:spcBef>
                <a:spcPts val="1600"/>
              </a:spcBef>
              <a:spcAft>
                <a:spcPts val="0"/>
              </a:spcAft>
              <a:buClr>
                <a:schemeClr val="dk2"/>
              </a:buClr>
              <a:buSzPts val="1000"/>
              <a:buFont typeface="Nunito"/>
              <a:buChar char="○"/>
              <a:defRPr sz="1000">
                <a:solidFill>
                  <a:schemeClr val="dk2"/>
                </a:solidFill>
                <a:latin typeface="Nunito"/>
                <a:ea typeface="Nunito"/>
                <a:cs typeface="Nunito"/>
                <a:sym typeface="Nunito"/>
              </a:defRPr>
            </a:lvl5pPr>
            <a:lvl6pPr marL="2743200" lvl="5" indent="-285750" rtl="0">
              <a:lnSpc>
                <a:spcPct val="115000"/>
              </a:lnSpc>
              <a:spcBef>
                <a:spcPts val="1600"/>
              </a:spcBef>
              <a:spcAft>
                <a:spcPts val="0"/>
              </a:spcAft>
              <a:buClr>
                <a:schemeClr val="dk2"/>
              </a:buClr>
              <a:buSzPts val="900"/>
              <a:buFont typeface="Nunito"/>
              <a:buChar char="■"/>
              <a:defRPr sz="900">
                <a:solidFill>
                  <a:schemeClr val="dk2"/>
                </a:solidFill>
                <a:latin typeface="Nunito"/>
                <a:ea typeface="Nunito"/>
                <a:cs typeface="Nunito"/>
                <a:sym typeface="Nunito"/>
              </a:defRPr>
            </a:lvl6pPr>
            <a:lvl7pPr marL="3200400" lvl="6" indent="-279400" rtl="0">
              <a:lnSpc>
                <a:spcPct val="115000"/>
              </a:lnSpc>
              <a:spcBef>
                <a:spcPts val="1600"/>
              </a:spcBef>
              <a:spcAft>
                <a:spcPts val="0"/>
              </a:spcAft>
              <a:buClr>
                <a:schemeClr val="dk2"/>
              </a:buClr>
              <a:buSzPts val="800"/>
              <a:buFont typeface="Nunito"/>
              <a:buChar char="●"/>
              <a:defRPr sz="800">
                <a:solidFill>
                  <a:schemeClr val="dk2"/>
                </a:solidFill>
                <a:latin typeface="Nunito"/>
                <a:ea typeface="Nunito"/>
                <a:cs typeface="Nunito"/>
                <a:sym typeface="Nunito"/>
              </a:defRPr>
            </a:lvl7pPr>
            <a:lvl8pPr marL="3657600" lvl="7" indent="-273050" rtl="0">
              <a:lnSpc>
                <a:spcPct val="115000"/>
              </a:lnSpc>
              <a:spcBef>
                <a:spcPts val="1600"/>
              </a:spcBef>
              <a:spcAft>
                <a:spcPts val="0"/>
              </a:spcAft>
              <a:buClr>
                <a:schemeClr val="dk2"/>
              </a:buClr>
              <a:buSzPts val="700"/>
              <a:buFont typeface="Nunito"/>
              <a:buChar char="○"/>
              <a:defRPr sz="700">
                <a:solidFill>
                  <a:schemeClr val="dk2"/>
                </a:solidFill>
                <a:latin typeface="Nunito"/>
                <a:ea typeface="Nunito"/>
                <a:cs typeface="Nunito"/>
                <a:sym typeface="Nunito"/>
              </a:defRPr>
            </a:lvl8pPr>
            <a:lvl9pPr marL="4114800" lvl="8" indent="-266700" rtl="0">
              <a:lnSpc>
                <a:spcPct val="115000"/>
              </a:lnSpc>
              <a:spcBef>
                <a:spcPts val="1600"/>
              </a:spcBef>
              <a:spcAft>
                <a:spcPts val="1600"/>
              </a:spcAft>
              <a:buClr>
                <a:schemeClr val="dk2"/>
              </a:buClr>
              <a:buSzPts val="600"/>
              <a:buFont typeface="Nunito"/>
              <a:buChar char="■"/>
              <a:defRPr sz="600">
                <a:solidFill>
                  <a:schemeClr val="dk2"/>
                </a:solidFill>
                <a:latin typeface="Nunito"/>
                <a:ea typeface="Nunito"/>
                <a:cs typeface="Nunito"/>
                <a:sym typeface="Nunito"/>
              </a:defRPr>
            </a:lvl9pPr>
          </a:lstStyle>
          <a:p>
            <a:endParaRPr/>
          </a:p>
        </p:txBody>
      </p:sp>
      <p:sp>
        <p:nvSpPr>
          <p:cNvPr id="56" name="Google Shape;56;g10ee00f67ea_0_62"/>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lvl="0" indent="0" algn="ctr" rtl="0">
              <a:lnSpc>
                <a:spcPct val="102500"/>
              </a:lnSpc>
              <a:spcBef>
                <a:spcPts val="0"/>
              </a:spcBef>
              <a:spcAft>
                <a:spcPts val="0"/>
              </a:spcAft>
              <a:buNone/>
            </a:pPr>
            <a:r>
              <a:rPr lang="en" sz="700" b="1">
                <a:solidFill>
                  <a:srgbClr val="434343"/>
                </a:solidFill>
                <a:latin typeface="Nunito"/>
                <a:ea typeface="Nunito"/>
                <a:cs typeface="Nunito"/>
                <a:sym typeface="Nunito"/>
              </a:rPr>
              <a:t>Proprietary content. © Great Learning. All Rights Reserved. Unauthorized use or distribution prohibited.</a:t>
            </a:r>
            <a:endParaRPr sz="700" b="1" dirty="0">
              <a:solidFill>
                <a:srgbClr val="434343"/>
              </a:solidFill>
              <a:latin typeface="Nunito"/>
              <a:ea typeface="Nunito"/>
              <a:cs typeface="Nunito"/>
              <a:sym typeface="Nunito"/>
            </a:endParaRPr>
          </a:p>
        </p:txBody>
      </p:sp>
      <p:sp>
        <p:nvSpPr>
          <p:cNvPr id="57" name="Google Shape;57;g10ee00f67ea_0_62"/>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lvl="0" algn="ctr" rtl="0">
              <a:buNone/>
              <a:defRPr sz="800" b="1">
                <a:solidFill>
                  <a:srgbClr val="434343"/>
                </a:solidFill>
                <a:latin typeface="Nunito"/>
                <a:ea typeface="Nunito"/>
                <a:cs typeface="Nunito"/>
                <a:sym typeface="Nunito"/>
              </a:defRPr>
            </a:lvl1pPr>
            <a:lvl2pPr lvl="1" algn="ctr" rtl="0">
              <a:buNone/>
              <a:defRPr sz="800" b="1">
                <a:solidFill>
                  <a:srgbClr val="434343"/>
                </a:solidFill>
                <a:latin typeface="Nunito"/>
                <a:ea typeface="Nunito"/>
                <a:cs typeface="Nunito"/>
                <a:sym typeface="Nunito"/>
              </a:defRPr>
            </a:lvl2pPr>
            <a:lvl3pPr lvl="2" algn="ctr" rtl="0">
              <a:buNone/>
              <a:defRPr sz="800" b="1">
                <a:solidFill>
                  <a:srgbClr val="434343"/>
                </a:solidFill>
                <a:latin typeface="Nunito"/>
                <a:ea typeface="Nunito"/>
                <a:cs typeface="Nunito"/>
                <a:sym typeface="Nunito"/>
              </a:defRPr>
            </a:lvl3pPr>
            <a:lvl4pPr lvl="3" algn="ctr" rtl="0">
              <a:buNone/>
              <a:defRPr sz="800" b="1">
                <a:solidFill>
                  <a:srgbClr val="434343"/>
                </a:solidFill>
                <a:latin typeface="Nunito"/>
                <a:ea typeface="Nunito"/>
                <a:cs typeface="Nunito"/>
                <a:sym typeface="Nunito"/>
              </a:defRPr>
            </a:lvl4pPr>
            <a:lvl5pPr lvl="4" algn="ctr" rtl="0">
              <a:buNone/>
              <a:defRPr sz="800" b="1">
                <a:solidFill>
                  <a:srgbClr val="434343"/>
                </a:solidFill>
                <a:latin typeface="Nunito"/>
                <a:ea typeface="Nunito"/>
                <a:cs typeface="Nunito"/>
                <a:sym typeface="Nunito"/>
              </a:defRPr>
            </a:lvl5pPr>
            <a:lvl6pPr lvl="5" algn="ctr" rtl="0">
              <a:buNone/>
              <a:defRPr sz="800" b="1">
                <a:solidFill>
                  <a:srgbClr val="434343"/>
                </a:solidFill>
                <a:latin typeface="Nunito"/>
                <a:ea typeface="Nunito"/>
                <a:cs typeface="Nunito"/>
                <a:sym typeface="Nunito"/>
              </a:defRPr>
            </a:lvl6pPr>
            <a:lvl7pPr lvl="6" algn="ctr" rtl="0">
              <a:buNone/>
              <a:defRPr sz="800" b="1">
                <a:solidFill>
                  <a:srgbClr val="434343"/>
                </a:solidFill>
                <a:latin typeface="Nunito"/>
                <a:ea typeface="Nunito"/>
                <a:cs typeface="Nunito"/>
                <a:sym typeface="Nunito"/>
              </a:defRPr>
            </a:lvl7pPr>
            <a:lvl8pPr lvl="7" algn="ctr" rtl="0">
              <a:buNone/>
              <a:defRPr sz="800" b="1">
                <a:solidFill>
                  <a:srgbClr val="434343"/>
                </a:solidFill>
                <a:latin typeface="Nunito"/>
                <a:ea typeface="Nunito"/>
                <a:cs typeface="Nunito"/>
                <a:sym typeface="Nunito"/>
              </a:defRPr>
            </a:lvl8pPr>
            <a:lvl9pPr lvl="8" algn="ctr"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dirty="0"/>
          </a:p>
        </p:txBody>
      </p:sp>
      <p:pic>
        <p:nvPicPr>
          <p:cNvPr id="58" name="Google Shape;58;g10ee00f67ea_0_62"/>
          <p:cNvPicPr preferRelativeResize="0"/>
          <p:nvPr/>
        </p:nvPicPr>
        <p:blipFill>
          <a:blip r:embed="rId12">
            <a:alphaModFix/>
          </a:blip>
          <a:stretch>
            <a:fillRect/>
          </a:stretch>
        </p:blipFill>
        <p:spPr>
          <a:xfrm>
            <a:off x="7669500" y="68264"/>
            <a:ext cx="1395476" cy="572701"/>
          </a:xfrm>
          <a:prstGeom prst="rect">
            <a:avLst/>
          </a:prstGeom>
          <a:noFill/>
          <a:ln>
            <a:noFill/>
          </a:ln>
        </p:spPr>
      </p:pic>
      <p:grpSp>
        <p:nvGrpSpPr>
          <p:cNvPr id="59" name="Google Shape;59;g10ee00f67ea_0_62"/>
          <p:cNvGrpSpPr/>
          <p:nvPr/>
        </p:nvGrpSpPr>
        <p:grpSpPr>
          <a:xfrm>
            <a:off x="6593" y="10"/>
            <a:ext cx="175500" cy="709221"/>
            <a:chOff x="6593" y="10"/>
            <a:chExt cx="175500" cy="709221"/>
          </a:xfrm>
        </p:grpSpPr>
        <p:sp>
          <p:nvSpPr>
            <p:cNvPr id="60" name="Google Shape;60;g10ee00f67ea_0_62"/>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g10ee00f67ea_0_62"/>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mc:AlternateContent xmlns:mc="http://schemas.openxmlformats.org/markup-compatibility/2006" xmlns:p14="http://schemas.microsoft.com/office/powerpoint/2010/main">
    <mc:Choice Requires="p14">
      <p:transition p14:dur="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22.xml"/><Relationship Id="rId7" Type="http://schemas.openxmlformats.org/officeDocument/2006/relationships/slide" Target="slide26.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slide" Target="slide25.xml"/><Relationship Id="rId5" Type="http://schemas.openxmlformats.org/officeDocument/2006/relationships/slide" Target="slide24.xml"/><Relationship Id="rId4" Type="http://schemas.openxmlformats.org/officeDocument/2006/relationships/slide" Target="slide23.xml"/><Relationship Id="rId9" Type="http://schemas.openxmlformats.org/officeDocument/2006/relationships/slide" Target="slide2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slide" Target="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slide" Target="slide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892904" y="1174725"/>
            <a:ext cx="6827700" cy="581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US" sz="3600" dirty="0"/>
              <a:t>RENEWIND</a:t>
            </a:r>
            <a:endParaRPr sz="3600" dirty="0"/>
          </a:p>
        </p:txBody>
      </p:sp>
      <p:sp>
        <p:nvSpPr>
          <p:cNvPr id="106" name="Google Shape;106;p1"/>
          <p:cNvSpPr txBox="1">
            <a:spLocks noGrp="1"/>
          </p:cNvSpPr>
          <p:nvPr>
            <p:ph type="ctrTitle"/>
          </p:nvPr>
        </p:nvSpPr>
        <p:spPr>
          <a:xfrm>
            <a:off x="892904" y="1864544"/>
            <a:ext cx="7607027" cy="1549751"/>
          </a:xfrm>
          <a:prstGeom prst="rect">
            <a:avLst/>
          </a:prstGeom>
          <a:noFill/>
          <a:ln>
            <a:noFill/>
          </a:ln>
        </p:spPr>
        <p:txBody>
          <a:bodyPr spcFirstLastPara="1" wrap="square" lIns="91425" tIns="91425" rIns="91425" bIns="91425" anchor="b" anchorCtr="0">
            <a:noAutofit/>
          </a:bodyPr>
          <a:lstStyle/>
          <a:p>
            <a:pPr lvl="0"/>
            <a:r>
              <a:rPr lang="en-US" sz="3000" b="0" dirty="0"/>
              <a:t>Model Tuning </a:t>
            </a:r>
            <a:br>
              <a:rPr lang="en-US" sz="3000" b="0" dirty="0"/>
            </a:br>
            <a:r>
              <a:rPr lang="en-US" sz="3000" b="0" dirty="0"/>
              <a:t>PGP - Data Science and Business Analytics</a:t>
            </a:r>
            <a:br>
              <a:rPr lang="en-US" sz="3000" b="0" dirty="0"/>
            </a:br>
            <a:r>
              <a:rPr lang="en-US" sz="3000" b="0" dirty="0"/>
              <a:t>Arsalaan B. Saiyed</a:t>
            </a:r>
          </a:p>
        </p:txBody>
      </p:sp>
      <p:sp>
        <p:nvSpPr>
          <p:cNvPr id="107" name="Google Shape;107;p1"/>
          <p:cNvSpPr txBox="1">
            <a:spLocks noGrp="1"/>
          </p:cNvSpPr>
          <p:nvPr>
            <p:ph type="ctrTitle"/>
          </p:nvPr>
        </p:nvSpPr>
        <p:spPr>
          <a:xfrm>
            <a:off x="892904" y="3681532"/>
            <a:ext cx="6827700" cy="398969"/>
          </a:xfrm>
          <a:prstGeom prst="rect">
            <a:avLst/>
          </a:prstGeom>
          <a:noFill/>
          <a:ln>
            <a:noFill/>
          </a:ln>
        </p:spPr>
        <p:txBody>
          <a:bodyPr spcFirstLastPara="1" wrap="square" lIns="91425" tIns="91425" rIns="91425" bIns="91425" anchor="b" anchorCtr="0">
            <a:noAutofit/>
          </a:bodyPr>
          <a:lstStyle/>
          <a:p>
            <a:pPr lvl="0"/>
            <a:r>
              <a:rPr lang="en" sz="1600" b="0" dirty="0"/>
              <a:t>Date – 22</a:t>
            </a:r>
            <a:r>
              <a:rPr lang="en" sz="1600" b="0" baseline="30000" dirty="0"/>
              <a:t>nd</a:t>
            </a:r>
            <a:r>
              <a:rPr lang="en" sz="1600" b="0" dirty="0"/>
              <a:t> </a:t>
            </a:r>
            <a:r>
              <a:rPr lang="en-US" sz="1600" b="0" baseline="30000" dirty="0"/>
              <a:t> </a:t>
            </a:r>
            <a:r>
              <a:rPr lang="en-US" sz="1600" b="0" dirty="0"/>
              <a:t>July 2022</a:t>
            </a:r>
            <a:endParaRPr sz="16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rgbClr val="000000"/>
                </a:solidFill>
              </a:rPr>
              <a:t>Model Performance Summary</a:t>
            </a:r>
            <a:endParaRPr dirty="0">
              <a:solidFill>
                <a:srgbClr val="000000"/>
              </a:solidFill>
            </a:endParaRPr>
          </a:p>
        </p:txBody>
      </p:sp>
      <p:sp>
        <p:nvSpPr>
          <p:cNvPr id="144" name="Google Shape;144;p6"/>
          <p:cNvSpPr txBox="1">
            <a:spLocks noGrp="1"/>
          </p:cNvSpPr>
          <p:nvPr>
            <p:ph type="body" idx="1"/>
          </p:nvPr>
        </p:nvSpPr>
        <p:spPr>
          <a:xfrm>
            <a:off x="202550" y="774569"/>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Char char="●"/>
            </a:pPr>
            <a:r>
              <a:rPr lang="en" sz="1400" dirty="0">
                <a:solidFill>
                  <a:schemeClr val="dk1"/>
                </a:solidFill>
              </a:rPr>
              <a:t>Overview of ML model and its parameters</a:t>
            </a:r>
            <a:endParaRPr sz="1400" dirty="0">
              <a:solidFill>
                <a:schemeClr val="dk1"/>
              </a:solidFill>
            </a:endParaRPr>
          </a:p>
          <a:p>
            <a:pPr marL="457200" lvl="0" indent="-317500" algn="l" rtl="0">
              <a:lnSpc>
                <a:spcPct val="115000"/>
              </a:lnSpc>
              <a:spcBef>
                <a:spcPts val="1000"/>
              </a:spcBef>
              <a:spcAft>
                <a:spcPts val="0"/>
              </a:spcAft>
              <a:buClr>
                <a:srgbClr val="000000"/>
              </a:buClr>
              <a:buSzPts val="1400"/>
              <a:buChar char="●"/>
            </a:pPr>
            <a:r>
              <a:rPr lang="en-US" sz="1400" dirty="0">
                <a:solidFill>
                  <a:schemeClr val="dk1"/>
                </a:solidFill>
              </a:rPr>
              <a:t>Model building</a:t>
            </a:r>
          </a:p>
          <a:p>
            <a:pPr indent="-317500">
              <a:spcBef>
                <a:spcPts val="1000"/>
              </a:spcBef>
              <a:buClr>
                <a:srgbClr val="000000"/>
              </a:buClr>
              <a:buSzPts val="1400"/>
            </a:pPr>
            <a:r>
              <a:rPr lang="en-US" sz="1400" dirty="0">
                <a:solidFill>
                  <a:srgbClr val="000000"/>
                </a:solidFill>
              </a:rPr>
              <a:t>Model tuning</a:t>
            </a:r>
          </a:p>
          <a:p>
            <a:pPr indent="-317500">
              <a:spcBef>
                <a:spcPts val="1000"/>
              </a:spcBef>
              <a:buClr>
                <a:srgbClr val="000000"/>
              </a:buClr>
              <a:buSzPts val="1400"/>
            </a:pPr>
            <a:r>
              <a:rPr lang="en-US" sz="1400" dirty="0">
                <a:solidFill>
                  <a:srgbClr val="000000"/>
                </a:solidFill>
              </a:rPr>
              <a:t>Model comparison</a:t>
            </a:r>
            <a:endParaRPr lang="en-US" sz="1400" dirty="0">
              <a:solidFill>
                <a:schemeClr val="dk1"/>
              </a:solidFill>
            </a:endParaRPr>
          </a:p>
          <a:p>
            <a:pPr indent="-317500">
              <a:spcBef>
                <a:spcPts val="1000"/>
              </a:spcBef>
              <a:buClr>
                <a:srgbClr val="000000"/>
              </a:buClr>
              <a:buSzPts val="1400"/>
            </a:pPr>
            <a:r>
              <a:rPr lang="en-US" sz="1400" dirty="0">
                <a:solidFill>
                  <a:schemeClr val="dk1"/>
                </a:solidFill>
              </a:rPr>
              <a:t>Final model selection &amp; testing</a:t>
            </a:r>
          </a:p>
          <a:p>
            <a:pPr indent="-317500">
              <a:spcBef>
                <a:spcPts val="1000"/>
              </a:spcBef>
              <a:buClr>
                <a:srgbClr val="000000"/>
              </a:buClr>
              <a:buSzPts val="1400"/>
            </a:pPr>
            <a:r>
              <a:rPr lang="en-US" sz="1400" dirty="0">
                <a:solidFill>
                  <a:schemeClr val="dk1"/>
                </a:solidFill>
              </a:rPr>
              <a:t>Building pipeline for final model</a:t>
            </a:r>
          </a:p>
          <a:p>
            <a:pPr marL="0" lvl="0" indent="0" algn="l" rtl="0">
              <a:lnSpc>
                <a:spcPct val="115000"/>
              </a:lnSpc>
              <a:spcBef>
                <a:spcPts val="1000"/>
              </a:spcBef>
              <a:spcAft>
                <a:spcPts val="0"/>
              </a:spcAft>
              <a:buNone/>
            </a:pPr>
            <a:endParaRPr sz="1400" dirty="0">
              <a:solidFill>
                <a:srgbClr val="000000"/>
              </a:solidFill>
            </a:endParaRPr>
          </a:p>
        </p:txBody>
      </p:sp>
      <p:sp>
        <p:nvSpPr>
          <p:cNvPr id="145" name="Google Shape;145;p6"/>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model assumptions</a:t>
            </a:r>
            <a:endParaRPr sz="1200" i="1" dirty="0">
              <a:solidFill>
                <a:srgbClr val="666666"/>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FE7E-AB74-4B0C-A8C5-C7B37A8F3F45}"/>
              </a:ext>
            </a:extLst>
          </p:cNvPr>
          <p:cNvSpPr>
            <a:spLocks noGrp="1"/>
          </p:cNvSpPr>
          <p:nvPr>
            <p:ph type="title"/>
          </p:nvPr>
        </p:nvSpPr>
        <p:spPr/>
        <p:txBody>
          <a:bodyPr/>
          <a:lstStyle/>
          <a:p>
            <a:r>
              <a:rPr lang="en" dirty="0">
                <a:solidFill>
                  <a:srgbClr val="000000"/>
                </a:solidFill>
              </a:rPr>
              <a:t>Model Performance Summary</a:t>
            </a:r>
            <a:endParaRPr lang="en-US" dirty="0"/>
          </a:p>
        </p:txBody>
      </p:sp>
      <p:sp>
        <p:nvSpPr>
          <p:cNvPr id="3" name="Text Placeholder 2">
            <a:extLst>
              <a:ext uri="{FF2B5EF4-FFF2-40B4-BE49-F238E27FC236}">
                <a16:creationId xmlns:a16="http://schemas.microsoft.com/office/drawing/2014/main" id="{0D9FAA5B-C032-4AF7-A066-058F8CF28681}"/>
              </a:ext>
            </a:extLst>
          </p:cNvPr>
          <p:cNvSpPr>
            <a:spLocks noGrp="1"/>
          </p:cNvSpPr>
          <p:nvPr>
            <p:ph type="body" idx="1"/>
          </p:nvPr>
        </p:nvSpPr>
        <p:spPr>
          <a:xfrm>
            <a:off x="250676" y="752889"/>
            <a:ext cx="8690773" cy="4227904"/>
          </a:xfrm>
        </p:spPr>
        <p:txBody>
          <a:bodyPr/>
          <a:lstStyle/>
          <a:p>
            <a:pPr marL="341313" indent="-230188"/>
            <a:r>
              <a:rPr lang="en-US" sz="1200" dirty="0"/>
              <a:t>Overview of ML model:</a:t>
            </a:r>
          </a:p>
          <a:p>
            <a:pPr marL="341313" lvl="1" indent="0">
              <a:spcBef>
                <a:spcPts val="200"/>
              </a:spcBef>
              <a:buNone/>
            </a:pPr>
            <a:r>
              <a:rPr lang="en-US" sz="1000" dirty="0"/>
              <a:t>ReneWind requires an intuitive model to predict based on the different variable readings provided by the sensors on their wind turbine which of the turbines are likely to fail. This is a classification problem so we will train and test ML models to find the best model for ReneWind. </a:t>
            </a:r>
          </a:p>
          <a:p>
            <a:pPr marL="341313" lvl="1" indent="-230188">
              <a:spcBef>
                <a:spcPts val="0"/>
              </a:spcBef>
              <a:buSzPts val="1500"/>
              <a:buFont typeface="Nunito"/>
              <a:buChar char="●"/>
            </a:pPr>
            <a:r>
              <a:rPr lang="en-US" sz="1200" dirty="0"/>
              <a:t>ML model parameters:</a:t>
            </a:r>
          </a:p>
          <a:p>
            <a:pPr marL="515938" lvl="1" indent="-174625">
              <a:spcBef>
                <a:spcPts val="500"/>
              </a:spcBef>
              <a:buFont typeface="Wingdings" panose="05000000000000000000" pitchFamily="2" charset="2"/>
              <a:buChar char="Ø"/>
            </a:pPr>
            <a:r>
              <a:rPr lang="en-US" sz="1000" b="1" dirty="0"/>
              <a:t>Model Building</a:t>
            </a:r>
            <a:r>
              <a:rPr lang="en-US" sz="1000" dirty="0"/>
              <a:t>: We split the ‘Training’  Data given to us into two parts </a:t>
            </a:r>
            <a:r>
              <a:rPr lang="en-US" sz="1000" b="1" dirty="0"/>
              <a:t>– Training and Validation Data</a:t>
            </a:r>
            <a:r>
              <a:rPr lang="en-US" sz="1000" dirty="0"/>
              <a:t> in a </a:t>
            </a:r>
            <a:r>
              <a:rPr lang="en-US" sz="1000" i="1" dirty="0"/>
              <a:t>75:25</a:t>
            </a:r>
            <a:r>
              <a:rPr lang="en-US" sz="1000" dirty="0"/>
              <a:t> ratio then, train six models for classification on 3 different types of training and validation data listed below and compare the results of </a:t>
            </a:r>
            <a:r>
              <a:rPr lang="en-US" sz="1000" b="1" dirty="0"/>
              <a:t>the 18 Models</a:t>
            </a:r>
            <a:r>
              <a:rPr lang="en-US" sz="1000" dirty="0"/>
              <a:t>. Models Used: </a:t>
            </a:r>
            <a:r>
              <a:rPr lang="en-US" sz="1000" i="1" dirty="0"/>
              <a:t>Logistic Regression, Bagging, Random Forest, Gradient Boosting, Ada Boosting, XG Boost</a:t>
            </a:r>
            <a:endParaRPr lang="en-US" sz="900" i="1" dirty="0"/>
          </a:p>
          <a:p>
            <a:pPr marL="803275" lvl="2" indent="-119063">
              <a:spcBef>
                <a:spcPts val="300"/>
              </a:spcBef>
              <a:buSzPct val="80000"/>
              <a:buFont typeface="+mj-lt"/>
              <a:buAutoNum type="alphaLcPeriod"/>
            </a:pPr>
            <a:r>
              <a:rPr lang="en-US" sz="1000" dirty="0"/>
              <a:t>Original Data</a:t>
            </a:r>
          </a:p>
          <a:p>
            <a:pPr marL="803275" lvl="2" indent="-119063">
              <a:spcBef>
                <a:spcPts val="300"/>
              </a:spcBef>
              <a:buSzPct val="80000"/>
              <a:buFont typeface="+mj-lt"/>
              <a:buAutoNum type="alphaLcPeriod"/>
            </a:pPr>
            <a:r>
              <a:rPr lang="en-US" sz="1000" dirty="0"/>
              <a:t>Over-sampled Data</a:t>
            </a:r>
          </a:p>
          <a:p>
            <a:pPr marL="803275" lvl="2" indent="-119063">
              <a:spcBef>
                <a:spcPts val="300"/>
              </a:spcBef>
              <a:buSzPct val="80000"/>
              <a:buFont typeface="+mj-lt"/>
              <a:buAutoNum type="alphaLcPeriod"/>
            </a:pPr>
            <a:r>
              <a:rPr lang="en-US" sz="1000" dirty="0"/>
              <a:t>Under-sampled Data</a:t>
            </a:r>
          </a:p>
          <a:p>
            <a:pPr marL="515938" lvl="1" indent="-174625">
              <a:spcBef>
                <a:spcPts val="500"/>
              </a:spcBef>
              <a:buFont typeface="Wingdings" panose="05000000000000000000" pitchFamily="2" charset="2"/>
              <a:buChar char="Ø"/>
            </a:pPr>
            <a:r>
              <a:rPr lang="en-US" sz="1000" b="1" dirty="0"/>
              <a:t>Model Evaluation Criterion</a:t>
            </a:r>
            <a:r>
              <a:rPr lang="en-US" sz="1000" dirty="0"/>
              <a:t>: The nature of predictions made by the classification model will translate as follows:</a:t>
            </a:r>
          </a:p>
          <a:p>
            <a:pPr marL="803275" lvl="2" indent="-119063">
              <a:spcBef>
                <a:spcPts val="300"/>
              </a:spcBef>
              <a:buSzPct val="80000"/>
              <a:buFont typeface="+mj-lt"/>
              <a:buAutoNum type="alphaLcPeriod"/>
            </a:pPr>
            <a:r>
              <a:rPr lang="en-US" sz="1000" dirty="0"/>
              <a:t>True positives (TP) are failures correctly predicted by the model.</a:t>
            </a:r>
          </a:p>
          <a:p>
            <a:pPr marL="803275" lvl="2" indent="-119063">
              <a:spcBef>
                <a:spcPts val="300"/>
              </a:spcBef>
              <a:buSzPct val="80000"/>
              <a:buFont typeface="+mj-lt"/>
              <a:buAutoNum type="alphaLcPeriod"/>
            </a:pPr>
            <a:r>
              <a:rPr lang="en-US" sz="1000" dirty="0"/>
              <a:t>False negatives (FN) are real failures in a generator where there is no detection by model.</a:t>
            </a:r>
          </a:p>
          <a:p>
            <a:pPr marL="803275" lvl="2" indent="-119063">
              <a:spcBef>
                <a:spcPts val="300"/>
              </a:spcBef>
              <a:buSzPct val="80000"/>
              <a:buFont typeface="+mj-lt"/>
              <a:buAutoNum type="alphaLcPeriod"/>
            </a:pPr>
            <a:r>
              <a:rPr lang="en-US" sz="1000" dirty="0"/>
              <a:t>False positives (FP) are failure detections in a generator where there is no failure.</a:t>
            </a:r>
          </a:p>
          <a:p>
            <a:pPr marL="515938" lvl="2" indent="0">
              <a:spcBef>
                <a:spcPts val="300"/>
              </a:spcBef>
              <a:buSzPct val="80000"/>
              <a:buNone/>
            </a:pPr>
            <a:r>
              <a:rPr lang="en-US" sz="1000" i="1" dirty="0">
                <a:solidFill>
                  <a:schemeClr val="tx2">
                    <a:lumMod val="75000"/>
                  </a:schemeClr>
                </a:solidFill>
              </a:rPr>
              <a:t>Which case is more important</a:t>
            </a:r>
            <a:r>
              <a:rPr lang="en-US" sz="1000" dirty="0">
                <a:solidFill>
                  <a:schemeClr val="tx2">
                    <a:lumMod val="75000"/>
                  </a:schemeClr>
                </a:solidFill>
              </a:rPr>
              <a:t>? </a:t>
            </a:r>
          </a:p>
          <a:p>
            <a:pPr marL="687388" lvl="3" indent="109538">
              <a:spcBef>
                <a:spcPts val="300"/>
              </a:spcBef>
              <a:buSzPct val="80000"/>
              <a:buFont typeface="Arial" panose="020B0604020202020204" pitchFamily="34" charset="0"/>
              <a:buChar char="•"/>
            </a:pPr>
            <a:r>
              <a:rPr lang="en-US" sz="1000" dirty="0">
                <a:solidFill>
                  <a:schemeClr val="tx1"/>
                </a:solidFill>
              </a:rPr>
              <a:t>We need to choose the metric which will ensure that the maximum number of generator failures are predicted correctly by the model.</a:t>
            </a:r>
          </a:p>
          <a:p>
            <a:pPr marL="687388" lvl="3" indent="109538">
              <a:spcBef>
                <a:spcPts val="300"/>
              </a:spcBef>
              <a:buSzPct val="80000"/>
              <a:buFont typeface="Arial" panose="020B0604020202020204" pitchFamily="34" charset="0"/>
              <a:buChar char="•"/>
            </a:pPr>
            <a:r>
              <a:rPr lang="en-US" sz="1000" dirty="0">
                <a:solidFill>
                  <a:schemeClr val="tx1"/>
                </a:solidFill>
              </a:rPr>
              <a:t>We would want </a:t>
            </a:r>
            <a:r>
              <a:rPr lang="en-US" sz="1000" b="1" dirty="0">
                <a:solidFill>
                  <a:schemeClr val="tx1"/>
                </a:solidFill>
              </a:rPr>
              <a:t>Recall to be maximized </a:t>
            </a:r>
            <a:r>
              <a:rPr lang="en-US" sz="1000" dirty="0">
                <a:solidFill>
                  <a:schemeClr val="tx1"/>
                </a:solidFill>
              </a:rPr>
              <a:t>as greater the Recall, the higher the chances of minimizing false negatives.</a:t>
            </a:r>
          </a:p>
          <a:p>
            <a:pPr marL="796925" lvl="3" indent="-109538">
              <a:spcBef>
                <a:spcPts val="300"/>
              </a:spcBef>
              <a:buSzPct val="80000"/>
              <a:buFont typeface="Arial" panose="020B0604020202020204" pitchFamily="34" charset="0"/>
              <a:buChar char="•"/>
            </a:pPr>
            <a:r>
              <a:rPr lang="en-US" sz="1000" dirty="0">
                <a:solidFill>
                  <a:schemeClr val="tx1"/>
                </a:solidFill>
              </a:rPr>
              <a:t>We want to minimize false negatives because if a model predicts that a machine will have no failure when there will be a failure, it will increase the maintenance cost.</a:t>
            </a:r>
          </a:p>
        </p:txBody>
      </p:sp>
    </p:spTree>
    <p:extLst>
      <p:ext uri="{BB962C8B-B14F-4D97-AF65-F5344CB8AC3E}">
        <p14:creationId xmlns:p14="http://schemas.microsoft.com/office/powerpoint/2010/main" val="1516885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FE7E-AB74-4B0C-A8C5-C7B37A8F3F45}"/>
              </a:ext>
            </a:extLst>
          </p:cNvPr>
          <p:cNvSpPr>
            <a:spLocks noGrp="1"/>
          </p:cNvSpPr>
          <p:nvPr>
            <p:ph type="title"/>
          </p:nvPr>
        </p:nvSpPr>
        <p:spPr/>
        <p:txBody>
          <a:bodyPr/>
          <a:lstStyle/>
          <a:p>
            <a:r>
              <a:rPr lang="en" dirty="0">
                <a:solidFill>
                  <a:srgbClr val="000000"/>
                </a:solidFill>
              </a:rPr>
              <a:t>Model Performance Summary</a:t>
            </a:r>
            <a:endParaRPr lang="en-US" dirty="0"/>
          </a:p>
        </p:txBody>
      </p:sp>
      <p:sp>
        <p:nvSpPr>
          <p:cNvPr id="3" name="Text Placeholder 2">
            <a:extLst>
              <a:ext uri="{FF2B5EF4-FFF2-40B4-BE49-F238E27FC236}">
                <a16:creationId xmlns:a16="http://schemas.microsoft.com/office/drawing/2014/main" id="{0D9FAA5B-C032-4AF7-A066-058F8CF28681}"/>
              </a:ext>
            </a:extLst>
          </p:cNvPr>
          <p:cNvSpPr>
            <a:spLocks noGrp="1"/>
          </p:cNvSpPr>
          <p:nvPr>
            <p:ph type="body" idx="1"/>
          </p:nvPr>
        </p:nvSpPr>
        <p:spPr>
          <a:xfrm>
            <a:off x="202549" y="732263"/>
            <a:ext cx="8648285" cy="4411237"/>
          </a:xfrm>
        </p:spPr>
        <p:txBody>
          <a:bodyPr/>
          <a:lstStyle/>
          <a:p>
            <a:pPr marL="398463" lvl="0" indent="-258763" algn="l" rtl="0">
              <a:lnSpc>
                <a:spcPct val="115000"/>
              </a:lnSpc>
              <a:spcBef>
                <a:spcPts val="500"/>
              </a:spcBef>
              <a:spcAft>
                <a:spcPts val="0"/>
              </a:spcAft>
              <a:buClr>
                <a:srgbClr val="000000"/>
              </a:buClr>
              <a:buSzPts val="1400"/>
              <a:buChar char="●"/>
            </a:pPr>
            <a:r>
              <a:rPr lang="en-US" sz="1200" dirty="0">
                <a:solidFill>
                  <a:schemeClr val="dk1"/>
                </a:solidFill>
              </a:rPr>
              <a:t>Model Building:</a:t>
            </a:r>
          </a:p>
          <a:p>
            <a:pPr marL="915988" lvl="2" indent="-228600">
              <a:spcBef>
                <a:spcPts val="300"/>
              </a:spcBef>
              <a:buClr>
                <a:srgbClr val="000000"/>
              </a:buClr>
              <a:buSzPct val="100000"/>
              <a:buFont typeface="+mj-lt"/>
              <a:buAutoNum type="alphaLcPeriod"/>
            </a:pPr>
            <a:r>
              <a:rPr lang="en-US" sz="1000" dirty="0">
                <a:solidFill>
                  <a:schemeClr val="tx1"/>
                </a:solidFill>
              </a:rPr>
              <a:t>Original Data: Using the data of 20,000 records as given to us by ReneWind in the ‘Train.csv’ file we trained 6 of the selected models and obtained </a:t>
            </a:r>
            <a:r>
              <a:rPr lang="en-US" sz="1000" i="1" u="sng" dirty="0">
                <a:solidFill>
                  <a:schemeClr val="hlink"/>
                </a:solidFill>
                <a:sym typeface="Arial"/>
              </a:rPr>
              <a:t>recall </a:t>
            </a:r>
            <a:r>
              <a:rPr lang="en-US" sz="1000" i="1" u="sng" dirty="0">
                <a:solidFill>
                  <a:schemeClr val="hlink"/>
                </a:solidFill>
                <a:sym typeface="Arial"/>
                <a:hlinkClick r:id="rId3" action="ppaction://hlinksldjump"/>
              </a:rPr>
              <a:t>scores</a:t>
            </a:r>
            <a:r>
              <a:rPr lang="en-US" sz="1000" dirty="0">
                <a:solidFill>
                  <a:schemeClr val="tx1"/>
                </a:solidFill>
                <a:sym typeface="Arial"/>
              </a:rPr>
              <a:t> </a:t>
            </a:r>
            <a:r>
              <a:rPr lang="en-US" sz="1000" dirty="0">
                <a:solidFill>
                  <a:schemeClr val="tx1"/>
                </a:solidFill>
              </a:rPr>
              <a:t>for all. </a:t>
            </a:r>
            <a:r>
              <a:rPr lang="en-US" sz="1000" b="1" dirty="0">
                <a:solidFill>
                  <a:schemeClr val="tx1"/>
                </a:solidFill>
              </a:rPr>
              <a:t>XG Boost </a:t>
            </a:r>
            <a:r>
              <a:rPr lang="en-US" sz="1000" dirty="0">
                <a:solidFill>
                  <a:schemeClr val="tx1"/>
                </a:solidFill>
              </a:rPr>
              <a:t>was found to be the best performing model with the highest recall score on the validation data set.</a:t>
            </a:r>
          </a:p>
          <a:p>
            <a:pPr marL="915988" lvl="2" indent="-228600">
              <a:spcBef>
                <a:spcPts val="300"/>
              </a:spcBef>
              <a:buClr>
                <a:srgbClr val="000000"/>
              </a:buClr>
              <a:buSzPct val="100000"/>
              <a:buFont typeface="+mj-lt"/>
              <a:buAutoNum type="alphaLcPeriod"/>
            </a:pPr>
            <a:r>
              <a:rPr lang="en-US" sz="1000" dirty="0">
                <a:solidFill>
                  <a:schemeClr val="tx1"/>
                </a:solidFill>
              </a:rPr>
              <a:t>Over-sampled Data: Before oversampling we had only 5.5% data for the failure scenario of the turbines which meant less data. Using SMOTE (Synthetic Minority Over Sampling Technique) we over sampled our data giving us a total of 28,336 records of which 14,168 were now for failure label and 14,168 for healthy label, before oversampling the count was 832 and 14,168 for the failure and healthy labels respectively.</a:t>
            </a:r>
          </a:p>
          <a:p>
            <a:pPr marL="687388" lvl="2" indent="0">
              <a:spcBef>
                <a:spcPts val="300"/>
              </a:spcBef>
              <a:buClr>
                <a:srgbClr val="000000"/>
              </a:buClr>
              <a:buSzPct val="100000"/>
              <a:buNone/>
            </a:pPr>
            <a:r>
              <a:rPr lang="en-US" sz="1000" dirty="0">
                <a:solidFill>
                  <a:schemeClr val="tx1"/>
                </a:solidFill>
              </a:rPr>
              <a:t>	We trained the exact same models on our over-sampled data set and found </a:t>
            </a:r>
            <a:r>
              <a:rPr lang="en-US" sz="1000" b="1" dirty="0">
                <a:solidFill>
                  <a:schemeClr val="tx1"/>
                </a:solidFill>
              </a:rPr>
              <a:t>Gradient Boost </a:t>
            </a:r>
            <a:r>
              <a:rPr lang="en-US" sz="1000" dirty="0">
                <a:solidFill>
                  <a:schemeClr val="tx1"/>
                </a:solidFill>
              </a:rPr>
              <a:t>Model to have the highest </a:t>
            </a:r>
            <a:r>
              <a:rPr lang="en-US" sz="1000" i="1" u="sng" dirty="0">
                <a:solidFill>
                  <a:schemeClr val="hlink"/>
                </a:solidFill>
              </a:rPr>
              <a:t>recall </a:t>
            </a:r>
            <a:r>
              <a:rPr lang="en-US" sz="1000" i="1" u="sng" dirty="0">
                <a:solidFill>
                  <a:schemeClr val="hlink"/>
                </a:solidFill>
                <a:hlinkClick r:id="rId4" action="ppaction://hlinksldjump"/>
              </a:rPr>
              <a:t>scores</a:t>
            </a:r>
            <a:r>
              <a:rPr lang="en-US" sz="1000" i="1" dirty="0">
                <a:solidFill>
                  <a:schemeClr val="tx1"/>
                </a:solidFill>
              </a:rPr>
              <a:t> 	on the validation data set.</a:t>
            </a:r>
          </a:p>
          <a:p>
            <a:pPr marL="915988" lvl="2" indent="-228600">
              <a:spcBef>
                <a:spcPts val="300"/>
              </a:spcBef>
              <a:buClr>
                <a:srgbClr val="000000"/>
              </a:buClr>
              <a:buSzPct val="100000"/>
              <a:buFont typeface="+mj-lt"/>
              <a:buAutoNum type="alphaLcPeriod"/>
            </a:pPr>
            <a:r>
              <a:rPr lang="en-US" sz="1000" dirty="0">
                <a:solidFill>
                  <a:schemeClr val="tx1"/>
                </a:solidFill>
              </a:rPr>
              <a:t>Under-sampled Data: As opposed to overpopulating our data set in over-sampling we scale down the records for the healthy label records to that of the failure label records and we are left with 832 to samples for each label.  Training our models yet again on our under-sampled data we see that </a:t>
            </a:r>
            <a:r>
              <a:rPr lang="en-US" sz="1000" b="1" dirty="0">
                <a:solidFill>
                  <a:schemeClr val="tx1"/>
                </a:solidFill>
              </a:rPr>
              <a:t>XG Boost </a:t>
            </a:r>
            <a:r>
              <a:rPr lang="en-US" sz="1000" dirty="0">
                <a:solidFill>
                  <a:schemeClr val="tx1"/>
                </a:solidFill>
              </a:rPr>
              <a:t>has the best </a:t>
            </a:r>
            <a:r>
              <a:rPr lang="en-US" sz="1000" i="1" u="sng" dirty="0">
                <a:solidFill>
                  <a:schemeClr val="hlink"/>
                </a:solidFill>
                <a:hlinkClick r:id="rId5" action="ppaction://hlinksldjump"/>
              </a:rPr>
              <a:t>recall score</a:t>
            </a:r>
            <a:r>
              <a:rPr lang="en-US" sz="1000" i="1" dirty="0">
                <a:solidFill>
                  <a:schemeClr val="tx1"/>
                </a:solidFill>
              </a:rPr>
              <a:t> </a:t>
            </a:r>
            <a:r>
              <a:rPr lang="en-US" sz="1000" dirty="0">
                <a:solidFill>
                  <a:schemeClr val="tx1"/>
                </a:solidFill>
              </a:rPr>
              <a:t>on the validation data set.</a:t>
            </a:r>
          </a:p>
          <a:p>
            <a:pPr indent="-317500">
              <a:spcBef>
                <a:spcPts val="1000"/>
              </a:spcBef>
              <a:buClr>
                <a:srgbClr val="000000"/>
              </a:buClr>
              <a:buSzPts val="1400"/>
            </a:pPr>
            <a:r>
              <a:rPr lang="en-US" sz="1200" dirty="0">
                <a:solidFill>
                  <a:srgbClr val="000000"/>
                </a:solidFill>
              </a:rPr>
              <a:t>Model Tuning: </a:t>
            </a:r>
          </a:p>
          <a:p>
            <a:pPr marL="596900" lvl="1" indent="0">
              <a:spcBef>
                <a:spcPts val="500"/>
              </a:spcBef>
              <a:buClr>
                <a:srgbClr val="000000"/>
              </a:buClr>
              <a:buSzPts val="1400"/>
              <a:buNone/>
            </a:pPr>
            <a:r>
              <a:rPr lang="en-US" sz="1000" dirty="0">
                <a:solidFill>
                  <a:srgbClr val="000000"/>
                </a:solidFill>
              </a:rPr>
              <a:t>We tuned the hyperparameters of the following models based on the performance factors like recall score, accuracy and consistency between the train and validation set on the 3 different data sets(Their performance is provided in the </a:t>
            </a:r>
            <a:r>
              <a:rPr lang="en-US" sz="1000" i="1" u="sng" dirty="0">
                <a:solidFill>
                  <a:schemeClr val="hlink"/>
                </a:solidFill>
                <a:hlinkClick r:id="rId6" action="ppaction://hlinksldjump"/>
              </a:rPr>
              <a:t>Appendix</a:t>
            </a:r>
            <a:r>
              <a:rPr lang="en-US" sz="1000" dirty="0">
                <a:solidFill>
                  <a:srgbClr val="000000"/>
                </a:solidFill>
              </a:rPr>
              <a:t>):</a:t>
            </a:r>
          </a:p>
          <a:p>
            <a:pPr marL="914400" lvl="2" indent="-227013">
              <a:lnSpc>
                <a:spcPct val="100000"/>
              </a:lnSpc>
              <a:spcBef>
                <a:spcPts val="500"/>
              </a:spcBef>
              <a:buClr>
                <a:schemeClr val="tx1"/>
              </a:buClr>
              <a:buSzPct val="100000"/>
              <a:buFont typeface="+mj-lt"/>
              <a:buAutoNum type="romanUcPeriod"/>
            </a:pPr>
            <a:r>
              <a:rPr lang="en-US" sz="1000" i="1" u="sng" dirty="0">
                <a:solidFill>
                  <a:schemeClr val="hlink"/>
                </a:solidFill>
                <a:hlinkClick r:id="rId6" action="ppaction://hlinksldjump"/>
              </a:rPr>
              <a:t>AdaBoost</a:t>
            </a:r>
            <a:r>
              <a:rPr lang="en-US" sz="900" dirty="0">
                <a:solidFill>
                  <a:srgbClr val="000000"/>
                </a:solidFill>
              </a:rPr>
              <a:t> w/ Over-sampled Data</a:t>
            </a:r>
          </a:p>
          <a:p>
            <a:pPr marL="914400" lvl="2" indent="-227013">
              <a:lnSpc>
                <a:spcPct val="100000"/>
              </a:lnSpc>
              <a:spcBef>
                <a:spcPts val="500"/>
              </a:spcBef>
              <a:buClr>
                <a:schemeClr val="tx1"/>
              </a:buClr>
              <a:buSzPct val="100000"/>
              <a:buFont typeface="+mj-lt"/>
              <a:buAutoNum type="romanUcPeriod"/>
            </a:pPr>
            <a:r>
              <a:rPr lang="en-US" sz="1000" i="1" u="sng" dirty="0">
                <a:solidFill>
                  <a:schemeClr val="hlink"/>
                </a:solidFill>
              </a:rPr>
              <a:t>Random </a:t>
            </a:r>
            <a:r>
              <a:rPr lang="en-US" sz="1000" i="1" u="sng" dirty="0">
                <a:solidFill>
                  <a:schemeClr val="hlink"/>
                </a:solidFill>
                <a:hlinkClick r:id="rId7" action="ppaction://hlinksldjump"/>
              </a:rPr>
              <a:t>Forest</a:t>
            </a:r>
            <a:r>
              <a:rPr lang="en-US" sz="900" dirty="0">
                <a:solidFill>
                  <a:srgbClr val="000000"/>
                </a:solidFill>
              </a:rPr>
              <a:t> w/ Under-sampled Data</a:t>
            </a:r>
          </a:p>
          <a:p>
            <a:pPr marL="914400" lvl="2" indent="-227013">
              <a:lnSpc>
                <a:spcPct val="100000"/>
              </a:lnSpc>
              <a:spcBef>
                <a:spcPts val="500"/>
              </a:spcBef>
              <a:buClr>
                <a:schemeClr val="tx1"/>
              </a:buClr>
              <a:buSzPct val="100000"/>
              <a:buFont typeface="+mj-lt"/>
              <a:buAutoNum type="romanUcPeriod"/>
            </a:pPr>
            <a:r>
              <a:rPr lang="en-US" sz="1000" i="1" u="sng" dirty="0">
                <a:solidFill>
                  <a:schemeClr val="hlink"/>
                </a:solidFill>
              </a:rPr>
              <a:t>Gradient </a:t>
            </a:r>
            <a:r>
              <a:rPr lang="en-US" sz="1000" i="1" u="sng" dirty="0">
                <a:solidFill>
                  <a:schemeClr val="hlink"/>
                </a:solidFill>
                <a:hlinkClick r:id="rId8" action="ppaction://hlinksldjump"/>
              </a:rPr>
              <a:t>Boost</a:t>
            </a:r>
            <a:r>
              <a:rPr lang="en-US" sz="900" dirty="0">
                <a:solidFill>
                  <a:srgbClr val="000000"/>
                </a:solidFill>
              </a:rPr>
              <a:t> w/ Over-sampled Data</a:t>
            </a:r>
          </a:p>
          <a:p>
            <a:pPr marL="914400" lvl="2" indent="-227013">
              <a:lnSpc>
                <a:spcPct val="100000"/>
              </a:lnSpc>
              <a:spcBef>
                <a:spcPts val="500"/>
              </a:spcBef>
              <a:buClr>
                <a:schemeClr val="tx1"/>
              </a:buClr>
              <a:buSzPct val="100000"/>
              <a:buFont typeface="+mj-lt"/>
              <a:buAutoNum type="romanUcPeriod"/>
            </a:pPr>
            <a:r>
              <a:rPr lang="en-US" sz="1000" i="1" u="sng" dirty="0">
                <a:solidFill>
                  <a:schemeClr val="hlink"/>
                </a:solidFill>
                <a:hlinkClick r:id="rId9" action="ppaction://hlinksldjump"/>
              </a:rPr>
              <a:t>XG</a:t>
            </a:r>
            <a:r>
              <a:rPr lang="en-US" sz="1000" i="1" u="sng" dirty="0">
                <a:solidFill>
                  <a:schemeClr val="hlink"/>
                </a:solidFill>
              </a:rPr>
              <a:t> </a:t>
            </a:r>
            <a:r>
              <a:rPr lang="en-US" sz="1000" i="1" u="sng" dirty="0">
                <a:solidFill>
                  <a:schemeClr val="hlink"/>
                </a:solidFill>
                <a:hlinkClick r:id="rId9" action="ppaction://hlinksldjump"/>
              </a:rPr>
              <a:t>Boost</a:t>
            </a:r>
            <a:r>
              <a:rPr lang="en-US" sz="900" dirty="0">
                <a:solidFill>
                  <a:srgbClr val="000000"/>
                </a:solidFill>
              </a:rPr>
              <a:t> w/ Over-sampled Data</a:t>
            </a:r>
          </a:p>
          <a:p>
            <a:pPr marL="687388" lvl="2" indent="0">
              <a:spcBef>
                <a:spcPts val="300"/>
              </a:spcBef>
              <a:buClr>
                <a:srgbClr val="000000"/>
              </a:buClr>
              <a:buSzPct val="100000"/>
              <a:buNone/>
            </a:pPr>
            <a:endParaRPr lang="en-US" sz="1000" dirty="0">
              <a:solidFill>
                <a:schemeClr val="tx1"/>
              </a:solidFill>
            </a:endParaRPr>
          </a:p>
        </p:txBody>
      </p:sp>
    </p:spTree>
    <p:extLst>
      <p:ext uri="{BB962C8B-B14F-4D97-AF65-F5344CB8AC3E}">
        <p14:creationId xmlns:p14="http://schemas.microsoft.com/office/powerpoint/2010/main" val="2700276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FE7E-AB74-4B0C-A8C5-C7B37A8F3F45}"/>
              </a:ext>
            </a:extLst>
          </p:cNvPr>
          <p:cNvSpPr>
            <a:spLocks noGrp="1"/>
          </p:cNvSpPr>
          <p:nvPr>
            <p:ph type="title"/>
          </p:nvPr>
        </p:nvSpPr>
        <p:spPr/>
        <p:txBody>
          <a:bodyPr/>
          <a:lstStyle/>
          <a:p>
            <a:r>
              <a:rPr lang="en" dirty="0">
                <a:solidFill>
                  <a:srgbClr val="000000"/>
                </a:solidFill>
              </a:rPr>
              <a:t>Model Performance Summary</a:t>
            </a:r>
            <a:endParaRPr lang="en-US" dirty="0"/>
          </a:p>
        </p:txBody>
      </p:sp>
      <p:sp>
        <p:nvSpPr>
          <p:cNvPr id="3" name="Text Placeholder 2">
            <a:extLst>
              <a:ext uri="{FF2B5EF4-FFF2-40B4-BE49-F238E27FC236}">
                <a16:creationId xmlns:a16="http://schemas.microsoft.com/office/drawing/2014/main" id="{0D9FAA5B-C032-4AF7-A066-058F8CF28681}"/>
              </a:ext>
            </a:extLst>
          </p:cNvPr>
          <p:cNvSpPr>
            <a:spLocks noGrp="1"/>
          </p:cNvSpPr>
          <p:nvPr>
            <p:ph type="body" idx="1"/>
          </p:nvPr>
        </p:nvSpPr>
        <p:spPr>
          <a:xfrm>
            <a:off x="202550" y="732264"/>
            <a:ext cx="8629800" cy="754509"/>
          </a:xfrm>
        </p:spPr>
        <p:txBody>
          <a:bodyPr/>
          <a:lstStyle/>
          <a:p>
            <a:pPr indent="-317500">
              <a:spcBef>
                <a:spcPts val="1000"/>
              </a:spcBef>
              <a:buClr>
                <a:srgbClr val="000000"/>
              </a:buClr>
              <a:buSzPts val="1400"/>
            </a:pPr>
            <a:r>
              <a:rPr lang="en-US" sz="1200" dirty="0">
                <a:solidFill>
                  <a:srgbClr val="000000"/>
                </a:solidFill>
              </a:rPr>
              <a:t>Model Comparison:</a:t>
            </a:r>
          </a:p>
        </p:txBody>
      </p:sp>
      <p:sp>
        <p:nvSpPr>
          <p:cNvPr id="12" name="Text Placeholder 2">
            <a:extLst>
              <a:ext uri="{FF2B5EF4-FFF2-40B4-BE49-F238E27FC236}">
                <a16:creationId xmlns:a16="http://schemas.microsoft.com/office/drawing/2014/main" id="{BB377D7B-28C6-42A5-91B0-F8F66C5D4022}"/>
              </a:ext>
            </a:extLst>
          </p:cNvPr>
          <p:cNvSpPr txBox="1">
            <a:spLocks/>
          </p:cNvSpPr>
          <p:nvPr/>
        </p:nvSpPr>
        <p:spPr>
          <a:xfrm>
            <a:off x="257098" y="3929333"/>
            <a:ext cx="8629800" cy="10743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marL="139700" indent="0">
              <a:buClr>
                <a:srgbClr val="000000"/>
              </a:buClr>
              <a:buSzPts val="1400"/>
              <a:buNone/>
            </a:pPr>
            <a:r>
              <a:rPr lang="en-US" sz="1200" b="1" i="1" dirty="0">
                <a:solidFill>
                  <a:srgbClr val="000000"/>
                </a:solidFill>
              </a:rPr>
              <a:t>Conclusion:</a:t>
            </a:r>
          </a:p>
          <a:p>
            <a:pPr marL="139700" indent="0">
              <a:spcBef>
                <a:spcPts val="1000"/>
              </a:spcBef>
              <a:buClr>
                <a:srgbClr val="000000"/>
              </a:buClr>
              <a:buSzPts val="1400"/>
              <a:buNone/>
            </a:pPr>
            <a:r>
              <a:rPr lang="en-US" sz="1200" dirty="0">
                <a:solidFill>
                  <a:srgbClr val="000000"/>
                </a:solidFill>
              </a:rPr>
              <a:t>Since our objective is to maximize recall we can note that the highest recall on the validation data set was for the tuned random forest with under-sampled data(Recall = 0.885)</a:t>
            </a:r>
          </a:p>
        </p:txBody>
      </p:sp>
      <p:pic>
        <p:nvPicPr>
          <p:cNvPr id="4" name="Picture 3">
            <a:extLst>
              <a:ext uri="{FF2B5EF4-FFF2-40B4-BE49-F238E27FC236}">
                <a16:creationId xmlns:a16="http://schemas.microsoft.com/office/drawing/2014/main" id="{1694261B-012F-4152-845E-61F1BCF871BD}"/>
              </a:ext>
            </a:extLst>
          </p:cNvPr>
          <p:cNvPicPr>
            <a:picLocks noChangeAspect="1"/>
          </p:cNvPicPr>
          <p:nvPr/>
        </p:nvPicPr>
        <p:blipFill rotWithShape="1">
          <a:blip r:embed="rId2"/>
          <a:srcRect/>
          <a:stretch/>
        </p:blipFill>
        <p:spPr>
          <a:xfrm>
            <a:off x="1054189" y="1294749"/>
            <a:ext cx="7035621" cy="1214695"/>
          </a:xfrm>
          <a:prstGeom prst="rect">
            <a:avLst/>
          </a:prstGeom>
        </p:spPr>
      </p:pic>
      <p:pic>
        <p:nvPicPr>
          <p:cNvPr id="5" name="Picture 4">
            <a:extLst>
              <a:ext uri="{FF2B5EF4-FFF2-40B4-BE49-F238E27FC236}">
                <a16:creationId xmlns:a16="http://schemas.microsoft.com/office/drawing/2014/main" id="{AD4511DA-B3D5-4976-9443-E067DFDF3156}"/>
              </a:ext>
            </a:extLst>
          </p:cNvPr>
          <p:cNvPicPr>
            <a:picLocks noChangeAspect="1"/>
          </p:cNvPicPr>
          <p:nvPr/>
        </p:nvPicPr>
        <p:blipFill>
          <a:blip r:embed="rId3"/>
          <a:stretch>
            <a:fillRect/>
          </a:stretch>
        </p:blipFill>
        <p:spPr>
          <a:xfrm>
            <a:off x="1054188" y="2598581"/>
            <a:ext cx="7035621" cy="1181255"/>
          </a:xfrm>
          <a:prstGeom prst="rect">
            <a:avLst/>
          </a:prstGeom>
        </p:spPr>
      </p:pic>
    </p:spTree>
    <p:extLst>
      <p:ext uri="{BB962C8B-B14F-4D97-AF65-F5344CB8AC3E}">
        <p14:creationId xmlns:p14="http://schemas.microsoft.com/office/powerpoint/2010/main" val="3253986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FE7E-AB74-4B0C-A8C5-C7B37A8F3F45}"/>
              </a:ext>
            </a:extLst>
          </p:cNvPr>
          <p:cNvSpPr>
            <a:spLocks noGrp="1"/>
          </p:cNvSpPr>
          <p:nvPr>
            <p:ph type="title"/>
          </p:nvPr>
        </p:nvSpPr>
        <p:spPr/>
        <p:txBody>
          <a:bodyPr/>
          <a:lstStyle/>
          <a:p>
            <a:r>
              <a:rPr lang="en" dirty="0">
                <a:solidFill>
                  <a:srgbClr val="000000"/>
                </a:solidFill>
              </a:rPr>
              <a:t>Model Performance Summary</a:t>
            </a:r>
            <a:endParaRPr lang="en-US" dirty="0"/>
          </a:p>
        </p:txBody>
      </p:sp>
      <p:sp>
        <p:nvSpPr>
          <p:cNvPr id="3" name="Text Placeholder 2">
            <a:extLst>
              <a:ext uri="{FF2B5EF4-FFF2-40B4-BE49-F238E27FC236}">
                <a16:creationId xmlns:a16="http://schemas.microsoft.com/office/drawing/2014/main" id="{0D9FAA5B-C032-4AF7-A066-058F8CF28681}"/>
              </a:ext>
            </a:extLst>
          </p:cNvPr>
          <p:cNvSpPr>
            <a:spLocks noGrp="1"/>
          </p:cNvSpPr>
          <p:nvPr>
            <p:ph type="body" idx="1"/>
          </p:nvPr>
        </p:nvSpPr>
        <p:spPr>
          <a:xfrm>
            <a:off x="202550" y="732263"/>
            <a:ext cx="8629800" cy="2746581"/>
          </a:xfrm>
        </p:spPr>
        <p:txBody>
          <a:bodyPr/>
          <a:lstStyle/>
          <a:p>
            <a:pPr indent="-317500">
              <a:spcBef>
                <a:spcPts val="1000"/>
              </a:spcBef>
              <a:buClr>
                <a:srgbClr val="000000"/>
              </a:buClr>
              <a:buSzPts val="1400"/>
            </a:pPr>
            <a:r>
              <a:rPr lang="en-US" sz="1200" dirty="0">
                <a:solidFill>
                  <a:srgbClr val="000000"/>
                </a:solidFill>
              </a:rPr>
              <a:t>Final Model Testing:</a:t>
            </a:r>
          </a:p>
          <a:p>
            <a:pPr marL="596900" lvl="1" indent="0">
              <a:spcBef>
                <a:spcPts val="1000"/>
              </a:spcBef>
              <a:buClr>
                <a:srgbClr val="000000"/>
              </a:buClr>
              <a:buSzPts val="1400"/>
              <a:buNone/>
            </a:pPr>
            <a:r>
              <a:rPr lang="en-US" sz="1050" dirty="0">
                <a:solidFill>
                  <a:srgbClr val="000000"/>
                </a:solidFill>
              </a:rPr>
              <a:t>The model that was selected was the </a:t>
            </a:r>
            <a:r>
              <a:rPr lang="en-US" sz="1050" b="1" dirty="0">
                <a:solidFill>
                  <a:srgbClr val="000000"/>
                </a:solidFill>
              </a:rPr>
              <a:t>Tuned Random Forest </a:t>
            </a:r>
            <a:r>
              <a:rPr lang="en-US" sz="1050" dirty="0">
                <a:solidFill>
                  <a:srgbClr val="000000"/>
                </a:solidFill>
              </a:rPr>
              <a:t>as it had the highest recall score compared to all the other tuned model.</a:t>
            </a:r>
            <a:r>
              <a:rPr lang="en-US" sz="1050" b="1" dirty="0">
                <a:solidFill>
                  <a:srgbClr val="000000"/>
                </a:solidFill>
              </a:rPr>
              <a:t> </a:t>
            </a:r>
            <a:r>
              <a:rPr lang="en-US" sz="1050" dirty="0">
                <a:solidFill>
                  <a:srgbClr val="000000"/>
                </a:solidFill>
              </a:rPr>
              <a:t>The model was then tested against the unseen test data provided by ReneWind in the ‘Test.csv’ file and it yielded a recall score of 0.879 with an accuracy of 0.944. Other performance metrics are provided in the </a:t>
            </a:r>
            <a:r>
              <a:rPr lang="en-US" sz="1050" i="1" u="sng" dirty="0">
                <a:solidFill>
                  <a:schemeClr val="hlink"/>
                </a:solidFill>
                <a:hlinkClick r:id="rId2" action="ppaction://hlinksldjump"/>
              </a:rPr>
              <a:t>appendix</a:t>
            </a:r>
            <a:r>
              <a:rPr lang="en-US" sz="1050" dirty="0">
                <a:solidFill>
                  <a:srgbClr val="000000"/>
                </a:solidFill>
              </a:rPr>
              <a:t>. </a:t>
            </a:r>
          </a:p>
          <a:p>
            <a:pPr marL="457200" lvl="1" indent="-317500">
              <a:spcBef>
                <a:spcPts val="1000"/>
              </a:spcBef>
              <a:buClr>
                <a:srgbClr val="000000"/>
              </a:buClr>
              <a:buSzPts val="1400"/>
              <a:buFont typeface="Nunito"/>
              <a:buChar char="●"/>
            </a:pPr>
            <a:r>
              <a:rPr lang="en-US" sz="1200" dirty="0">
                <a:solidFill>
                  <a:srgbClr val="000000"/>
                </a:solidFill>
              </a:rPr>
              <a:t>Building Model Pipeline:</a:t>
            </a:r>
          </a:p>
          <a:p>
            <a:pPr marL="596900" lvl="2" indent="0">
              <a:spcBef>
                <a:spcPts val="1000"/>
              </a:spcBef>
              <a:buClr>
                <a:srgbClr val="000000"/>
              </a:buClr>
              <a:buSzPts val="1400"/>
              <a:buNone/>
            </a:pPr>
            <a:r>
              <a:rPr lang="en-US" sz="1100" dirty="0">
                <a:solidFill>
                  <a:srgbClr val="000000"/>
                </a:solidFill>
              </a:rPr>
              <a:t>Then using Pipeline from sklearn library we built a the pipeline for our best model the tuned random forest model with the imputer step as the preprocessor step. Since we had only numerical values we did not need to impute any categorical features. </a:t>
            </a:r>
          </a:p>
          <a:p>
            <a:pPr marL="596900" lvl="2" indent="0">
              <a:spcBef>
                <a:spcPts val="1000"/>
              </a:spcBef>
              <a:buClr>
                <a:srgbClr val="000000"/>
              </a:buClr>
              <a:buSzPts val="1400"/>
              <a:buNone/>
            </a:pPr>
            <a:r>
              <a:rPr lang="en-US" sz="1100" dirty="0">
                <a:solidFill>
                  <a:srgbClr val="000000"/>
                </a:solidFill>
              </a:rPr>
              <a:t>Trained and tested the </a:t>
            </a:r>
            <a:r>
              <a:rPr lang="en-US" sz="1050" i="1" u="sng" dirty="0">
                <a:solidFill>
                  <a:schemeClr val="hlink"/>
                </a:solidFill>
                <a:hlinkClick r:id="rId3" action="ppaction://hlinksldjump"/>
              </a:rPr>
              <a:t>pipeline</a:t>
            </a:r>
            <a:r>
              <a:rPr lang="en-US" sz="1100" dirty="0">
                <a:solidFill>
                  <a:srgbClr val="000000"/>
                </a:solidFill>
              </a:rPr>
              <a:t> and we got a recall score of 0.872.</a:t>
            </a:r>
          </a:p>
        </p:txBody>
      </p:sp>
      <p:pic>
        <p:nvPicPr>
          <p:cNvPr id="4" name="Picture 3">
            <a:extLst>
              <a:ext uri="{FF2B5EF4-FFF2-40B4-BE49-F238E27FC236}">
                <a16:creationId xmlns:a16="http://schemas.microsoft.com/office/drawing/2014/main" id="{38723707-5615-40C0-8B1B-CDC2711608B8}"/>
              </a:ext>
            </a:extLst>
          </p:cNvPr>
          <p:cNvPicPr>
            <a:picLocks noChangeAspect="1"/>
          </p:cNvPicPr>
          <p:nvPr/>
        </p:nvPicPr>
        <p:blipFill>
          <a:blip r:embed="rId4"/>
          <a:stretch>
            <a:fillRect/>
          </a:stretch>
        </p:blipFill>
        <p:spPr>
          <a:xfrm>
            <a:off x="5296070" y="2910340"/>
            <a:ext cx="3304792" cy="1715239"/>
          </a:xfrm>
          <a:prstGeom prst="rect">
            <a:avLst/>
          </a:prstGeom>
        </p:spPr>
      </p:pic>
    </p:spTree>
    <p:extLst>
      <p:ext uri="{BB962C8B-B14F-4D97-AF65-F5344CB8AC3E}">
        <p14:creationId xmlns:p14="http://schemas.microsoft.com/office/powerpoint/2010/main" val="2933558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0e9006cb6c_1_20"/>
          <p:cNvSpPr txBox="1">
            <a:spLocks noGrp="1"/>
          </p:cNvSpPr>
          <p:nvPr>
            <p:ph type="ctrTitle"/>
          </p:nvPr>
        </p:nvSpPr>
        <p:spPr>
          <a:xfrm>
            <a:off x="0" y="2280900"/>
            <a:ext cx="9144000" cy="581700"/>
          </a:xfrm>
          <a:prstGeom prst="rect">
            <a:avLst/>
          </a:prstGeom>
          <a:solidFill>
            <a:srgbClr val="0000FF"/>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2800" dirty="0">
                <a:solidFill>
                  <a:schemeClr val="lt1"/>
                </a:solidFill>
              </a:rPr>
              <a:t>APPENDIX </a:t>
            </a:r>
            <a:r>
              <a:rPr lang="en-US" sz="2800" dirty="0">
                <a:solidFill>
                  <a:schemeClr val="lt1"/>
                </a:solidFill>
              </a:rPr>
              <a:t>A </a:t>
            </a:r>
            <a:r>
              <a:rPr lang="en" sz="2800" dirty="0">
                <a:solidFill>
                  <a:schemeClr val="lt1"/>
                </a:solidFill>
              </a:rPr>
              <a:t>– </a:t>
            </a:r>
            <a:r>
              <a:rPr lang="en-US" sz="2800" dirty="0">
                <a:solidFill>
                  <a:schemeClr val="lt1"/>
                </a:solidFill>
              </a:rPr>
              <a:t>EDA Results</a:t>
            </a:r>
            <a:endParaRPr sz="2800" dirty="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4;p6">
            <a:extLst>
              <a:ext uri="{FF2B5EF4-FFF2-40B4-BE49-F238E27FC236}">
                <a16:creationId xmlns:a16="http://schemas.microsoft.com/office/drawing/2014/main" id="{A3714BE5-572B-48DC-9430-5EA55ED003C7}"/>
              </a:ext>
            </a:extLst>
          </p:cNvPr>
          <p:cNvSpPr txBox="1">
            <a:spLocks/>
          </p:cNvSpPr>
          <p:nvPr/>
        </p:nvSpPr>
        <p:spPr>
          <a:xfrm>
            <a:off x="235742" y="330799"/>
            <a:ext cx="8479705" cy="431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b="1" dirty="0">
                <a:latin typeface="Nunito" panose="020B0604020202020204" charset="0"/>
              </a:rPr>
              <a:t>APPENDIX A: Statistical Summary</a:t>
            </a:r>
            <a:endParaRPr lang="en-US" sz="2200" b="1" dirty="0">
              <a:effectLst/>
              <a:latin typeface="Nunito" panose="020B0604020202020204" charset="0"/>
            </a:endParaRPr>
          </a:p>
        </p:txBody>
      </p:sp>
      <p:pic>
        <p:nvPicPr>
          <p:cNvPr id="3" name="Picture 2">
            <a:extLst>
              <a:ext uri="{FF2B5EF4-FFF2-40B4-BE49-F238E27FC236}">
                <a16:creationId xmlns:a16="http://schemas.microsoft.com/office/drawing/2014/main" id="{35C876BF-BA70-4D7E-9888-1DFCE79F8828}"/>
              </a:ext>
            </a:extLst>
          </p:cNvPr>
          <p:cNvPicPr>
            <a:picLocks noChangeAspect="1"/>
          </p:cNvPicPr>
          <p:nvPr/>
        </p:nvPicPr>
        <p:blipFill>
          <a:blip r:embed="rId2"/>
          <a:stretch>
            <a:fillRect/>
          </a:stretch>
        </p:blipFill>
        <p:spPr>
          <a:xfrm>
            <a:off x="895664" y="768106"/>
            <a:ext cx="3348394" cy="4044595"/>
          </a:xfrm>
          <a:prstGeom prst="rect">
            <a:avLst/>
          </a:prstGeom>
        </p:spPr>
      </p:pic>
      <p:pic>
        <p:nvPicPr>
          <p:cNvPr id="4" name="Picture 3">
            <a:extLst>
              <a:ext uri="{FF2B5EF4-FFF2-40B4-BE49-F238E27FC236}">
                <a16:creationId xmlns:a16="http://schemas.microsoft.com/office/drawing/2014/main" id="{9BC0B8C3-E03D-46C8-BE46-CE708F9871BA}"/>
              </a:ext>
            </a:extLst>
          </p:cNvPr>
          <p:cNvPicPr>
            <a:picLocks noChangeAspect="1"/>
          </p:cNvPicPr>
          <p:nvPr/>
        </p:nvPicPr>
        <p:blipFill>
          <a:blip r:embed="rId3"/>
          <a:stretch>
            <a:fillRect/>
          </a:stretch>
        </p:blipFill>
        <p:spPr>
          <a:xfrm>
            <a:off x="4899944" y="994034"/>
            <a:ext cx="3348392" cy="3818667"/>
          </a:xfrm>
          <a:prstGeom prst="rect">
            <a:avLst/>
          </a:prstGeom>
        </p:spPr>
      </p:pic>
    </p:spTree>
    <p:extLst>
      <p:ext uri="{BB962C8B-B14F-4D97-AF65-F5344CB8AC3E}">
        <p14:creationId xmlns:p14="http://schemas.microsoft.com/office/powerpoint/2010/main" val="3774182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4;p6">
            <a:extLst>
              <a:ext uri="{FF2B5EF4-FFF2-40B4-BE49-F238E27FC236}">
                <a16:creationId xmlns:a16="http://schemas.microsoft.com/office/drawing/2014/main" id="{A3714BE5-572B-48DC-9430-5EA55ED003C7}"/>
              </a:ext>
            </a:extLst>
          </p:cNvPr>
          <p:cNvSpPr txBox="1">
            <a:spLocks/>
          </p:cNvSpPr>
          <p:nvPr/>
        </p:nvSpPr>
        <p:spPr>
          <a:xfrm>
            <a:off x="235742" y="330799"/>
            <a:ext cx="8479705" cy="431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b="1" dirty="0">
                <a:latin typeface="Nunito" panose="020B0604020202020204" charset="0"/>
              </a:rPr>
              <a:t>APPENDIX A: Univariate Analysis</a:t>
            </a:r>
            <a:endParaRPr lang="en-US" sz="2200" b="1" dirty="0">
              <a:effectLst/>
              <a:latin typeface="Nunito" panose="020B0604020202020204" charset="0"/>
            </a:endParaRPr>
          </a:p>
        </p:txBody>
      </p:sp>
      <p:pic>
        <p:nvPicPr>
          <p:cNvPr id="5" name="Picture 4">
            <a:extLst>
              <a:ext uri="{FF2B5EF4-FFF2-40B4-BE49-F238E27FC236}">
                <a16:creationId xmlns:a16="http://schemas.microsoft.com/office/drawing/2014/main" id="{CCD9C5A7-C022-4590-81F0-19CD2CB4F4D5}"/>
              </a:ext>
            </a:extLst>
          </p:cNvPr>
          <p:cNvPicPr>
            <a:picLocks noChangeAspect="1"/>
          </p:cNvPicPr>
          <p:nvPr/>
        </p:nvPicPr>
        <p:blipFill>
          <a:blip r:embed="rId2"/>
          <a:stretch>
            <a:fillRect/>
          </a:stretch>
        </p:blipFill>
        <p:spPr>
          <a:xfrm>
            <a:off x="179968" y="2044754"/>
            <a:ext cx="3469984" cy="1821924"/>
          </a:xfrm>
          <a:prstGeom prst="rect">
            <a:avLst/>
          </a:prstGeom>
        </p:spPr>
      </p:pic>
      <p:pic>
        <p:nvPicPr>
          <p:cNvPr id="8" name="Picture 7">
            <a:extLst>
              <a:ext uri="{FF2B5EF4-FFF2-40B4-BE49-F238E27FC236}">
                <a16:creationId xmlns:a16="http://schemas.microsoft.com/office/drawing/2014/main" id="{8C7F468B-283F-49AF-8290-DA810846CA1F}"/>
              </a:ext>
            </a:extLst>
          </p:cNvPr>
          <p:cNvPicPr>
            <a:picLocks noChangeAspect="1"/>
          </p:cNvPicPr>
          <p:nvPr/>
        </p:nvPicPr>
        <p:blipFill rotWithShape="1">
          <a:blip r:embed="rId3"/>
          <a:srcRect l="2280" t="1211" r="-1"/>
          <a:stretch/>
        </p:blipFill>
        <p:spPr>
          <a:xfrm>
            <a:off x="3764167" y="1010654"/>
            <a:ext cx="3348215" cy="3890124"/>
          </a:xfrm>
          <a:prstGeom prst="rect">
            <a:avLst/>
          </a:prstGeom>
        </p:spPr>
      </p:pic>
      <p:pic>
        <p:nvPicPr>
          <p:cNvPr id="9" name="Picture 8">
            <a:extLst>
              <a:ext uri="{FF2B5EF4-FFF2-40B4-BE49-F238E27FC236}">
                <a16:creationId xmlns:a16="http://schemas.microsoft.com/office/drawing/2014/main" id="{C82846C7-109D-48E6-934F-DE2C9CAFDA6B}"/>
              </a:ext>
            </a:extLst>
          </p:cNvPr>
          <p:cNvPicPr>
            <a:picLocks noChangeAspect="1"/>
          </p:cNvPicPr>
          <p:nvPr/>
        </p:nvPicPr>
        <p:blipFill rotWithShape="1">
          <a:blip r:embed="rId4"/>
          <a:srcRect l="5228" t="2366" b="2150"/>
          <a:stretch/>
        </p:blipFill>
        <p:spPr>
          <a:xfrm>
            <a:off x="7226597" y="1010654"/>
            <a:ext cx="1681660" cy="2282563"/>
          </a:xfrm>
          <a:prstGeom prst="rect">
            <a:avLst/>
          </a:prstGeom>
        </p:spPr>
      </p:pic>
    </p:spTree>
    <p:extLst>
      <p:ext uri="{BB962C8B-B14F-4D97-AF65-F5344CB8AC3E}">
        <p14:creationId xmlns:p14="http://schemas.microsoft.com/office/powerpoint/2010/main" val="1496369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0e9006cb6c_1_20"/>
          <p:cNvSpPr txBox="1">
            <a:spLocks noGrp="1"/>
          </p:cNvSpPr>
          <p:nvPr>
            <p:ph type="ctrTitle"/>
          </p:nvPr>
        </p:nvSpPr>
        <p:spPr>
          <a:xfrm>
            <a:off x="0" y="2280900"/>
            <a:ext cx="9144000" cy="581700"/>
          </a:xfrm>
          <a:prstGeom prst="rect">
            <a:avLst/>
          </a:prstGeom>
          <a:solidFill>
            <a:srgbClr val="0000FF"/>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2800" dirty="0">
                <a:solidFill>
                  <a:schemeClr val="lt1"/>
                </a:solidFill>
              </a:rPr>
              <a:t>APPENDIX </a:t>
            </a:r>
            <a:r>
              <a:rPr lang="en-US" sz="2800" dirty="0">
                <a:solidFill>
                  <a:schemeClr val="lt1"/>
                </a:solidFill>
              </a:rPr>
              <a:t>A </a:t>
            </a:r>
            <a:r>
              <a:rPr lang="en" sz="2800" dirty="0">
                <a:solidFill>
                  <a:schemeClr val="lt1"/>
                </a:solidFill>
              </a:rPr>
              <a:t>– </a:t>
            </a:r>
            <a:r>
              <a:rPr lang="en-US" sz="2800" dirty="0">
                <a:solidFill>
                  <a:schemeClr val="lt1"/>
                </a:solidFill>
              </a:rPr>
              <a:t>EDA Results (Bivariate Analysis)</a:t>
            </a:r>
            <a:endParaRPr sz="2800" dirty="0">
              <a:solidFill>
                <a:schemeClr val="lt1"/>
              </a:solidFill>
            </a:endParaRPr>
          </a:p>
        </p:txBody>
      </p:sp>
    </p:spTree>
    <p:extLst>
      <p:ext uri="{BB962C8B-B14F-4D97-AF65-F5344CB8AC3E}">
        <p14:creationId xmlns:p14="http://schemas.microsoft.com/office/powerpoint/2010/main" val="489176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4;p6">
            <a:extLst>
              <a:ext uri="{FF2B5EF4-FFF2-40B4-BE49-F238E27FC236}">
                <a16:creationId xmlns:a16="http://schemas.microsoft.com/office/drawing/2014/main" id="{A3714BE5-572B-48DC-9430-5EA55ED003C7}"/>
              </a:ext>
            </a:extLst>
          </p:cNvPr>
          <p:cNvSpPr txBox="1">
            <a:spLocks/>
          </p:cNvSpPr>
          <p:nvPr/>
        </p:nvSpPr>
        <p:spPr>
          <a:xfrm>
            <a:off x="235742" y="330799"/>
            <a:ext cx="8479705" cy="431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b="1" dirty="0">
                <a:latin typeface="Nunito" panose="020B0604020202020204" charset="0"/>
              </a:rPr>
              <a:t>APPENDIX A: Bivariate Analysis</a:t>
            </a:r>
            <a:endParaRPr lang="en-US" sz="2200" b="1" dirty="0">
              <a:effectLst/>
              <a:latin typeface="Nunito" panose="020B0604020202020204" charset="0"/>
            </a:endParaRPr>
          </a:p>
        </p:txBody>
      </p:sp>
      <p:pic>
        <p:nvPicPr>
          <p:cNvPr id="5" name="Picture 4">
            <a:extLst>
              <a:ext uri="{FF2B5EF4-FFF2-40B4-BE49-F238E27FC236}">
                <a16:creationId xmlns:a16="http://schemas.microsoft.com/office/drawing/2014/main" id="{9047C490-F43A-481C-AFC8-8128FD1D1A8E}"/>
              </a:ext>
            </a:extLst>
          </p:cNvPr>
          <p:cNvPicPr>
            <a:picLocks noChangeAspect="1"/>
          </p:cNvPicPr>
          <p:nvPr/>
        </p:nvPicPr>
        <p:blipFill rotWithShape="1">
          <a:blip r:embed="rId2"/>
          <a:srcRect l="92820" b="49840"/>
          <a:stretch/>
        </p:blipFill>
        <p:spPr>
          <a:xfrm>
            <a:off x="8415231" y="761843"/>
            <a:ext cx="680444" cy="4095457"/>
          </a:xfrm>
          <a:prstGeom prst="rect">
            <a:avLst/>
          </a:prstGeom>
        </p:spPr>
      </p:pic>
      <p:pic>
        <p:nvPicPr>
          <p:cNvPr id="8" name="Picture 7">
            <a:extLst>
              <a:ext uri="{FF2B5EF4-FFF2-40B4-BE49-F238E27FC236}">
                <a16:creationId xmlns:a16="http://schemas.microsoft.com/office/drawing/2014/main" id="{FDEBF722-C179-4A14-B135-09E607E027F3}"/>
              </a:ext>
            </a:extLst>
          </p:cNvPr>
          <p:cNvPicPr>
            <a:picLocks noChangeAspect="1"/>
          </p:cNvPicPr>
          <p:nvPr/>
        </p:nvPicPr>
        <p:blipFill rotWithShape="1">
          <a:blip r:embed="rId2"/>
          <a:srcRect r="55831" b="49234"/>
          <a:stretch/>
        </p:blipFill>
        <p:spPr>
          <a:xfrm>
            <a:off x="233958" y="666348"/>
            <a:ext cx="4338042" cy="4146353"/>
          </a:xfrm>
          <a:prstGeom prst="rect">
            <a:avLst/>
          </a:prstGeom>
        </p:spPr>
      </p:pic>
    </p:spTree>
    <p:extLst>
      <p:ext uri="{BB962C8B-B14F-4D97-AF65-F5344CB8AC3E}">
        <p14:creationId xmlns:p14="http://schemas.microsoft.com/office/powerpoint/2010/main" val="77483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rgbClr val="000000"/>
                </a:solidFill>
              </a:rPr>
              <a:t>Contents / Agenda</a:t>
            </a:r>
            <a:endParaRPr dirty="0">
              <a:solidFill>
                <a:srgbClr val="000000"/>
              </a:solidFill>
            </a:endParaRPr>
          </a:p>
        </p:txBody>
      </p:sp>
      <p:sp>
        <p:nvSpPr>
          <p:cNvPr id="113" name="Google Shape;113;p2"/>
          <p:cNvSpPr txBox="1">
            <a:spLocks noGrp="1"/>
          </p:cNvSpPr>
          <p:nvPr>
            <p:ph type="body" idx="1"/>
          </p:nvPr>
        </p:nvSpPr>
        <p:spPr>
          <a:xfrm>
            <a:off x="202550" y="778216"/>
            <a:ext cx="8629800" cy="3996207"/>
          </a:xfrm>
          <a:prstGeom prst="rect">
            <a:avLst/>
          </a:prstGeom>
          <a:noFill/>
          <a:ln>
            <a:noFill/>
          </a:ln>
        </p:spPr>
        <p:txBody>
          <a:bodyPr spcFirstLastPara="1" wrap="square" lIns="91425" tIns="91425" rIns="91425" bIns="91425" anchor="t" anchorCtr="0">
            <a:noAutofit/>
          </a:bodyPr>
          <a:lstStyle/>
          <a:p>
            <a:pPr lvl="0" indent="-317500">
              <a:spcBef>
                <a:spcPts val="500"/>
              </a:spcBef>
              <a:buClr>
                <a:srgbClr val="000000"/>
              </a:buClr>
              <a:buSzPct val="120000"/>
              <a:buFont typeface="Arial" panose="020B0604020202020204" pitchFamily="34" charset="0"/>
              <a:buChar char="•"/>
            </a:pPr>
            <a:r>
              <a:rPr lang="en-US" sz="1400" dirty="0">
                <a:solidFill>
                  <a:srgbClr val="000000"/>
                </a:solidFill>
              </a:rPr>
              <a:t>Executive Summary </a:t>
            </a:r>
          </a:p>
          <a:p>
            <a:pPr lvl="0" indent="-317500">
              <a:spcBef>
                <a:spcPts val="1000"/>
              </a:spcBef>
              <a:buClr>
                <a:srgbClr val="000000"/>
              </a:buClr>
              <a:buSzPct val="120000"/>
              <a:buFont typeface="Arial" panose="020B0604020202020204" pitchFamily="34" charset="0"/>
              <a:buChar char="•"/>
            </a:pPr>
            <a:r>
              <a:rPr lang="en-US" sz="1400" dirty="0">
                <a:solidFill>
                  <a:srgbClr val="000000"/>
                </a:solidFill>
              </a:rPr>
              <a:t>Business Problem Overview and Solution Approach</a:t>
            </a:r>
          </a:p>
          <a:p>
            <a:pPr lvl="0" indent="-317500">
              <a:spcBef>
                <a:spcPts val="1000"/>
              </a:spcBef>
              <a:buClr>
                <a:srgbClr val="000000"/>
              </a:buClr>
              <a:buSzPct val="120000"/>
              <a:buFont typeface="Arial" panose="020B0604020202020204" pitchFamily="34" charset="0"/>
              <a:buChar char="•"/>
            </a:pPr>
            <a:r>
              <a:rPr lang="en-US" sz="1400" dirty="0">
                <a:solidFill>
                  <a:srgbClr val="000000"/>
                </a:solidFill>
              </a:rPr>
              <a:t>Data Background and Contents</a:t>
            </a:r>
          </a:p>
          <a:p>
            <a:pPr lvl="0" indent="-317500">
              <a:spcBef>
                <a:spcPts val="1000"/>
              </a:spcBef>
              <a:buClr>
                <a:srgbClr val="000000"/>
              </a:buClr>
              <a:buSzPct val="120000"/>
              <a:buFont typeface="Arial" panose="020B0604020202020204" pitchFamily="34" charset="0"/>
              <a:buChar char="•"/>
            </a:pPr>
            <a:r>
              <a:rPr lang="en-US" sz="1400" dirty="0">
                <a:solidFill>
                  <a:srgbClr val="000000"/>
                </a:solidFill>
              </a:rPr>
              <a:t>EDA Results</a:t>
            </a:r>
          </a:p>
          <a:p>
            <a:pPr lvl="0" indent="-317500">
              <a:spcBef>
                <a:spcPts val="1000"/>
              </a:spcBef>
              <a:buClr>
                <a:srgbClr val="000000"/>
              </a:buClr>
              <a:buSzPct val="120000"/>
              <a:buFont typeface="Arial" panose="020B0604020202020204" pitchFamily="34" charset="0"/>
              <a:buChar char="•"/>
            </a:pPr>
            <a:r>
              <a:rPr lang="en-US" sz="1400" dirty="0">
                <a:solidFill>
                  <a:srgbClr val="000000"/>
                </a:solidFill>
              </a:rPr>
              <a:t>Data Preprocessing </a:t>
            </a:r>
          </a:p>
          <a:p>
            <a:pPr lvl="0" indent="-317500">
              <a:spcBef>
                <a:spcPts val="1000"/>
              </a:spcBef>
              <a:buClr>
                <a:srgbClr val="000000"/>
              </a:buClr>
              <a:buSzPct val="120000"/>
              <a:buFont typeface="Arial" panose="020B0604020202020204" pitchFamily="34" charset="0"/>
              <a:buChar char="•"/>
            </a:pPr>
            <a:r>
              <a:rPr lang="en-US" sz="1400" dirty="0">
                <a:solidFill>
                  <a:srgbClr val="000000"/>
                </a:solidFill>
              </a:rPr>
              <a:t>Model Performance Summary</a:t>
            </a:r>
          </a:p>
          <a:p>
            <a:pPr lvl="1" indent="-317500">
              <a:spcBef>
                <a:spcPts val="500"/>
              </a:spcBef>
              <a:buClr>
                <a:srgbClr val="000000"/>
              </a:buClr>
              <a:buSzPct val="120000"/>
              <a:buFont typeface="Arial" panose="020B0604020202020204" pitchFamily="34" charset="0"/>
              <a:buChar char="•"/>
            </a:pPr>
            <a:r>
              <a:rPr lang="en-US" sz="1200" dirty="0">
                <a:solidFill>
                  <a:srgbClr val="000000"/>
                </a:solidFill>
              </a:rPr>
              <a:t>Model Building, Tuning &amp; Selection</a:t>
            </a:r>
          </a:p>
          <a:p>
            <a:pPr lvl="1" indent="-317500">
              <a:spcBef>
                <a:spcPts val="500"/>
              </a:spcBef>
              <a:buClr>
                <a:srgbClr val="000000"/>
              </a:buClr>
              <a:buSzPct val="120000"/>
              <a:buFont typeface="Arial" panose="020B0604020202020204" pitchFamily="34" charset="0"/>
              <a:buChar char="•"/>
            </a:pPr>
            <a:r>
              <a:rPr lang="en-US" sz="1200" dirty="0">
                <a:solidFill>
                  <a:srgbClr val="000000"/>
                </a:solidFill>
              </a:rPr>
              <a:t>Final Model Testing</a:t>
            </a:r>
          </a:p>
          <a:p>
            <a:pPr lvl="1" indent="-317500">
              <a:spcBef>
                <a:spcPts val="500"/>
              </a:spcBef>
              <a:buClr>
                <a:srgbClr val="000000"/>
              </a:buClr>
              <a:buSzPct val="120000"/>
              <a:buFont typeface="Arial" panose="020B0604020202020204" pitchFamily="34" charset="0"/>
              <a:buChar char="•"/>
            </a:pPr>
            <a:r>
              <a:rPr lang="en-US" sz="1200" dirty="0">
                <a:solidFill>
                  <a:srgbClr val="000000"/>
                </a:solidFill>
              </a:rPr>
              <a:t>Building ML Pipeline</a:t>
            </a:r>
          </a:p>
          <a:p>
            <a:pPr lvl="0" indent="-317500">
              <a:spcBef>
                <a:spcPts val="1000"/>
              </a:spcBef>
              <a:buClr>
                <a:srgbClr val="000000"/>
              </a:buClr>
              <a:buSzPct val="120000"/>
              <a:buFont typeface="Arial" panose="020B0604020202020204" pitchFamily="34" charset="0"/>
              <a:buChar char="•"/>
            </a:pPr>
            <a:r>
              <a:rPr lang="en-US" sz="1400" dirty="0">
                <a:solidFill>
                  <a:srgbClr val="000000"/>
                </a:solidFill>
              </a:rPr>
              <a:t>Appendices</a:t>
            </a:r>
          </a:p>
          <a:p>
            <a:pPr lvl="1" indent="-317500">
              <a:spcBef>
                <a:spcPts val="500"/>
              </a:spcBef>
              <a:buClr>
                <a:srgbClr val="000000"/>
              </a:buClr>
              <a:buSzPct val="120000"/>
              <a:buFont typeface="Arial" panose="020B0604020202020204" pitchFamily="34" charset="0"/>
              <a:buChar char="•"/>
            </a:pPr>
            <a:r>
              <a:rPr lang="en-US" sz="1200" dirty="0">
                <a:solidFill>
                  <a:srgbClr val="000000"/>
                </a:solidFill>
              </a:rPr>
              <a:t>Appendix-A: EDA Results</a:t>
            </a:r>
          </a:p>
          <a:p>
            <a:pPr lvl="1" indent="-317500">
              <a:spcBef>
                <a:spcPts val="500"/>
              </a:spcBef>
              <a:buClr>
                <a:srgbClr val="000000"/>
              </a:buClr>
              <a:buSzPct val="120000"/>
              <a:buFont typeface="Arial" panose="020B0604020202020204" pitchFamily="34" charset="0"/>
              <a:buChar char="•"/>
            </a:pPr>
            <a:r>
              <a:rPr lang="en-US" sz="1200" dirty="0">
                <a:solidFill>
                  <a:srgbClr val="000000"/>
                </a:solidFill>
              </a:rPr>
              <a:t>Appendix-B: Model Performance 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44;p6">
            <a:extLst>
              <a:ext uri="{FF2B5EF4-FFF2-40B4-BE49-F238E27FC236}">
                <a16:creationId xmlns:a16="http://schemas.microsoft.com/office/drawing/2014/main" id="{A3714BE5-572B-48DC-9430-5EA55ED003C7}"/>
              </a:ext>
            </a:extLst>
          </p:cNvPr>
          <p:cNvSpPr txBox="1">
            <a:spLocks/>
          </p:cNvSpPr>
          <p:nvPr/>
        </p:nvSpPr>
        <p:spPr>
          <a:xfrm>
            <a:off x="235742" y="330799"/>
            <a:ext cx="8479705" cy="431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b="1" dirty="0">
                <a:latin typeface="Nunito" panose="020B0604020202020204" charset="0"/>
              </a:rPr>
              <a:t>APPENDIX A: Bivariate Analysis</a:t>
            </a:r>
            <a:endParaRPr lang="en-US" sz="2200" b="1" dirty="0">
              <a:effectLst/>
              <a:latin typeface="Nunito" panose="020B0604020202020204" charset="0"/>
            </a:endParaRPr>
          </a:p>
        </p:txBody>
      </p:sp>
      <p:pic>
        <p:nvPicPr>
          <p:cNvPr id="7" name="Picture 6">
            <a:extLst>
              <a:ext uri="{FF2B5EF4-FFF2-40B4-BE49-F238E27FC236}">
                <a16:creationId xmlns:a16="http://schemas.microsoft.com/office/drawing/2014/main" id="{526F7A37-6F69-48E4-94F9-EF17027044C2}"/>
              </a:ext>
            </a:extLst>
          </p:cNvPr>
          <p:cNvPicPr>
            <a:picLocks noChangeAspect="1"/>
          </p:cNvPicPr>
          <p:nvPr/>
        </p:nvPicPr>
        <p:blipFill rotWithShape="1">
          <a:blip r:embed="rId2"/>
          <a:srcRect l="95516" t="49285" r="-1133" b="-90"/>
          <a:stretch/>
        </p:blipFill>
        <p:spPr>
          <a:xfrm>
            <a:off x="8715447" y="1030641"/>
            <a:ext cx="533813" cy="3844571"/>
          </a:xfrm>
          <a:prstGeom prst="rect">
            <a:avLst/>
          </a:prstGeom>
        </p:spPr>
      </p:pic>
      <p:pic>
        <p:nvPicPr>
          <p:cNvPr id="9" name="Picture 8">
            <a:extLst>
              <a:ext uri="{FF2B5EF4-FFF2-40B4-BE49-F238E27FC236}">
                <a16:creationId xmlns:a16="http://schemas.microsoft.com/office/drawing/2014/main" id="{BF6CFFF2-8D19-4AE7-AFE6-D6D426286651}"/>
              </a:ext>
            </a:extLst>
          </p:cNvPr>
          <p:cNvPicPr>
            <a:picLocks noChangeAspect="1"/>
          </p:cNvPicPr>
          <p:nvPr/>
        </p:nvPicPr>
        <p:blipFill rotWithShape="1">
          <a:blip r:embed="rId2"/>
          <a:srcRect t="50820" r="10716"/>
          <a:stretch/>
        </p:blipFill>
        <p:spPr>
          <a:xfrm>
            <a:off x="235742" y="838773"/>
            <a:ext cx="8479705" cy="3973927"/>
          </a:xfrm>
          <a:prstGeom prst="rect">
            <a:avLst/>
          </a:prstGeom>
        </p:spPr>
      </p:pic>
    </p:spTree>
    <p:extLst>
      <p:ext uri="{BB962C8B-B14F-4D97-AF65-F5344CB8AC3E}">
        <p14:creationId xmlns:p14="http://schemas.microsoft.com/office/powerpoint/2010/main" val="41152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0e9006cb6c_1_20"/>
          <p:cNvSpPr txBox="1">
            <a:spLocks noGrp="1"/>
          </p:cNvSpPr>
          <p:nvPr>
            <p:ph type="ctrTitle"/>
          </p:nvPr>
        </p:nvSpPr>
        <p:spPr>
          <a:xfrm>
            <a:off x="0" y="2820425"/>
            <a:ext cx="9144000" cy="581700"/>
          </a:xfrm>
          <a:prstGeom prst="rect">
            <a:avLst/>
          </a:prstGeom>
          <a:solidFill>
            <a:srgbClr val="0000FF"/>
          </a:solid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800"/>
              <a:buNone/>
            </a:pPr>
            <a:r>
              <a:rPr lang="en" sz="2800" dirty="0">
                <a:solidFill>
                  <a:schemeClr val="lt1"/>
                </a:solidFill>
              </a:rPr>
              <a:t>APPENDIX </a:t>
            </a:r>
            <a:r>
              <a:rPr lang="en-US" sz="2800" dirty="0">
                <a:solidFill>
                  <a:schemeClr val="lt1"/>
                </a:solidFill>
              </a:rPr>
              <a:t>B </a:t>
            </a:r>
            <a:r>
              <a:rPr lang="en" sz="2800" dirty="0">
                <a:solidFill>
                  <a:schemeClr val="lt1"/>
                </a:solidFill>
              </a:rPr>
              <a:t>– </a:t>
            </a:r>
            <a:r>
              <a:rPr lang="en-US" sz="2800" dirty="0">
                <a:solidFill>
                  <a:schemeClr val="lt1"/>
                </a:solidFill>
              </a:rPr>
              <a:t>Model Performance Summary</a:t>
            </a:r>
            <a:endParaRPr sz="2800" dirty="0">
              <a:solidFill>
                <a:schemeClr val="lt1"/>
              </a:solidFill>
            </a:endParaRPr>
          </a:p>
        </p:txBody>
      </p:sp>
    </p:spTree>
    <p:extLst>
      <p:ext uri="{BB962C8B-B14F-4D97-AF65-F5344CB8AC3E}">
        <p14:creationId xmlns:p14="http://schemas.microsoft.com/office/powerpoint/2010/main" val="1664656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1F8E3-3CDA-4B4A-9E08-93BE0A76D6D2}"/>
              </a:ext>
            </a:extLst>
          </p:cNvPr>
          <p:cNvSpPr txBox="1"/>
          <p:nvPr/>
        </p:nvSpPr>
        <p:spPr>
          <a:xfrm>
            <a:off x="196437" y="179808"/>
            <a:ext cx="4162432" cy="400110"/>
          </a:xfrm>
          <a:prstGeom prst="rect">
            <a:avLst/>
          </a:prstGeom>
          <a:noFill/>
        </p:spPr>
        <p:txBody>
          <a:bodyPr wrap="square" rtlCol="0">
            <a:spAutoFit/>
          </a:bodyPr>
          <a:lstStyle/>
          <a:p>
            <a:r>
              <a:rPr lang="en-US" sz="2000" dirty="0">
                <a:latin typeface="Nunito" pitchFamily="2" charset="0"/>
              </a:rPr>
              <a:t>Original Data Model Comparison</a:t>
            </a:r>
            <a:endParaRPr lang="en-GB" sz="2000" dirty="0">
              <a:latin typeface="Nunito" pitchFamily="2" charset="0"/>
            </a:endParaRPr>
          </a:p>
        </p:txBody>
      </p:sp>
      <p:pic>
        <p:nvPicPr>
          <p:cNvPr id="6" name="Picture 5">
            <a:extLst>
              <a:ext uri="{FF2B5EF4-FFF2-40B4-BE49-F238E27FC236}">
                <a16:creationId xmlns:a16="http://schemas.microsoft.com/office/drawing/2014/main" id="{4BF0D25B-ACD6-4F50-9760-C31C29B95195}"/>
              </a:ext>
            </a:extLst>
          </p:cNvPr>
          <p:cNvPicPr>
            <a:picLocks noChangeAspect="1"/>
          </p:cNvPicPr>
          <p:nvPr/>
        </p:nvPicPr>
        <p:blipFill>
          <a:blip r:embed="rId2"/>
          <a:stretch>
            <a:fillRect/>
          </a:stretch>
        </p:blipFill>
        <p:spPr>
          <a:xfrm>
            <a:off x="1163761" y="1306043"/>
            <a:ext cx="2523427" cy="2531412"/>
          </a:xfrm>
          <a:prstGeom prst="rect">
            <a:avLst/>
          </a:prstGeom>
        </p:spPr>
      </p:pic>
      <p:pic>
        <p:nvPicPr>
          <p:cNvPr id="8" name="Picture 7">
            <a:extLst>
              <a:ext uri="{FF2B5EF4-FFF2-40B4-BE49-F238E27FC236}">
                <a16:creationId xmlns:a16="http://schemas.microsoft.com/office/drawing/2014/main" id="{AC81D204-CA90-451E-B2F7-747AA1400721}"/>
              </a:ext>
            </a:extLst>
          </p:cNvPr>
          <p:cNvPicPr>
            <a:picLocks noChangeAspect="1"/>
          </p:cNvPicPr>
          <p:nvPr/>
        </p:nvPicPr>
        <p:blipFill>
          <a:blip r:embed="rId3"/>
          <a:stretch>
            <a:fillRect/>
          </a:stretch>
        </p:blipFill>
        <p:spPr>
          <a:xfrm>
            <a:off x="4413870" y="937913"/>
            <a:ext cx="4215228" cy="3267673"/>
          </a:xfrm>
          <a:prstGeom prst="rect">
            <a:avLst/>
          </a:prstGeom>
        </p:spPr>
      </p:pic>
    </p:spTree>
    <p:extLst>
      <p:ext uri="{BB962C8B-B14F-4D97-AF65-F5344CB8AC3E}">
        <p14:creationId xmlns:p14="http://schemas.microsoft.com/office/powerpoint/2010/main" val="296727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1F8E3-3CDA-4B4A-9E08-93BE0A76D6D2}"/>
              </a:ext>
            </a:extLst>
          </p:cNvPr>
          <p:cNvSpPr txBox="1"/>
          <p:nvPr/>
        </p:nvSpPr>
        <p:spPr>
          <a:xfrm>
            <a:off x="196437" y="179808"/>
            <a:ext cx="4877452" cy="400110"/>
          </a:xfrm>
          <a:prstGeom prst="rect">
            <a:avLst/>
          </a:prstGeom>
          <a:noFill/>
        </p:spPr>
        <p:txBody>
          <a:bodyPr wrap="square" rtlCol="0">
            <a:spAutoFit/>
          </a:bodyPr>
          <a:lstStyle/>
          <a:p>
            <a:r>
              <a:rPr lang="en-US" sz="2000" dirty="0">
                <a:latin typeface="Nunito" pitchFamily="2" charset="0"/>
              </a:rPr>
              <a:t>Over-Sampled Data Model Comparison</a:t>
            </a:r>
            <a:endParaRPr lang="en-GB" sz="2000" dirty="0">
              <a:latin typeface="Nunito" pitchFamily="2" charset="0"/>
            </a:endParaRPr>
          </a:p>
        </p:txBody>
      </p:sp>
      <p:pic>
        <p:nvPicPr>
          <p:cNvPr id="2" name="Picture 1">
            <a:extLst>
              <a:ext uri="{FF2B5EF4-FFF2-40B4-BE49-F238E27FC236}">
                <a16:creationId xmlns:a16="http://schemas.microsoft.com/office/drawing/2014/main" id="{D9811527-3A5A-4911-BAC5-B3A4F179FBDF}"/>
              </a:ext>
            </a:extLst>
          </p:cNvPr>
          <p:cNvPicPr>
            <a:picLocks noChangeAspect="1"/>
          </p:cNvPicPr>
          <p:nvPr/>
        </p:nvPicPr>
        <p:blipFill>
          <a:blip r:embed="rId2"/>
          <a:stretch>
            <a:fillRect/>
          </a:stretch>
        </p:blipFill>
        <p:spPr>
          <a:xfrm>
            <a:off x="1059678" y="1321497"/>
            <a:ext cx="2508544" cy="2500503"/>
          </a:xfrm>
          <a:prstGeom prst="rect">
            <a:avLst/>
          </a:prstGeom>
        </p:spPr>
      </p:pic>
      <p:pic>
        <p:nvPicPr>
          <p:cNvPr id="3" name="Picture 2">
            <a:extLst>
              <a:ext uri="{FF2B5EF4-FFF2-40B4-BE49-F238E27FC236}">
                <a16:creationId xmlns:a16="http://schemas.microsoft.com/office/drawing/2014/main" id="{EED590DC-2437-44F4-835E-50117B399B48}"/>
              </a:ext>
            </a:extLst>
          </p:cNvPr>
          <p:cNvPicPr>
            <a:picLocks noChangeAspect="1"/>
          </p:cNvPicPr>
          <p:nvPr/>
        </p:nvPicPr>
        <p:blipFill rotWithShape="1">
          <a:blip r:embed="rId3"/>
          <a:srcRect l="1371" t="1361"/>
          <a:stretch/>
        </p:blipFill>
        <p:spPr>
          <a:xfrm>
            <a:off x="4572000" y="1109398"/>
            <a:ext cx="4167410" cy="2924702"/>
          </a:xfrm>
          <a:prstGeom prst="rect">
            <a:avLst/>
          </a:prstGeom>
        </p:spPr>
      </p:pic>
    </p:spTree>
    <p:extLst>
      <p:ext uri="{BB962C8B-B14F-4D97-AF65-F5344CB8AC3E}">
        <p14:creationId xmlns:p14="http://schemas.microsoft.com/office/powerpoint/2010/main" val="652008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1F8E3-3CDA-4B4A-9E08-93BE0A76D6D2}"/>
              </a:ext>
            </a:extLst>
          </p:cNvPr>
          <p:cNvSpPr txBox="1"/>
          <p:nvPr/>
        </p:nvSpPr>
        <p:spPr>
          <a:xfrm>
            <a:off x="196437" y="179808"/>
            <a:ext cx="4877452" cy="400110"/>
          </a:xfrm>
          <a:prstGeom prst="rect">
            <a:avLst/>
          </a:prstGeom>
          <a:noFill/>
        </p:spPr>
        <p:txBody>
          <a:bodyPr wrap="square" rtlCol="0">
            <a:spAutoFit/>
          </a:bodyPr>
          <a:lstStyle/>
          <a:p>
            <a:r>
              <a:rPr lang="en-US" sz="2000" dirty="0">
                <a:latin typeface="Nunito" pitchFamily="2" charset="0"/>
              </a:rPr>
              <a:t>Under-Sampled Data Model Comparison</a:t>
            </a:r>
            <a:endParaRPr lang="en-GB" sz="2000" dirty="0">
              <a:latin typeface="Nunito" pitchFamily="2" charset="0"/>
            </a:endParaRPr>
          </a:p>
        </p:txBody>
      </p:sp>
      <p:pic>
        <p:nvPicPr>
          <p:cNvPr id="4" name="Picture 3">
            <a:extLst>
              <a:ext uri="{FF2B5EF4-FFF2-40B4-BE49-F238E27FC236}">
                <a16:creationId xmlns:a16="http://schemas.microsoft.com/office/drawing/2014/main" id="{B062B475-AF5F-428E-9EA0-9B352DA07192}"/>
              </a:ext>
            </a:extLst>
          </p:cNvPr>
          <p:cNvPicPr>
            <a:picLocks noChangeAspect="1"/>
          </p:cNvPicPr>
          <p:nvPr/>
        </p:nvPicPr>
        <p:blipFill>
          <a:blip r:embed="rId2"/>
          <a:stretch>
            <a:fillRect/>
          </a:stretch>
        </p:blipFill>
        <p:spPr>
          <a:xfrm>
            <a:off x="1053488" y="1293286"/>
            <a:ext cx="2397856" cy="2382386"/>
          </a:xfrm>
          <a:prstGeom prst="rect">
            <a:avLst/>
          </a:prstGeom>
        </p:spPr>
      </p:pic>
      <p:pic>
        <p:nvPicPr>
          <p:cNvPr id="6" name="Picture 5">
            <a:extLst>
              <a:ext uri="{FF2B5EF4-FFF2-40B4-BE49-F238E27FC236}">
                <a16:creationId xmlns:a16="http://schemas.microsoft.com/office/drawing/2014/main" id="{A19A6968-B551-4310-90D7-3F082677B6BD}"/>
              </a:ext>
            </a:extLst>
          </p:cNvPr>
          <p:cNvPicPr>
            <a:picLocks noChangeAspect="1"/>
          </p:cNvPicPr>
          <p:nvPr/>
        </p:nvPicPr>
        <p:blipFill>
          <a:blip r:embed="rId3"/>
          <a:stretch>
            <a:fillRect/>
          </a:stretch>
        </p:blipFill>
        <p:spPr>
          <a:xfrm>
            <a:off x="4572000" y="912599"/>
            <a:ext cx="4249833" cy="3033760"/>
          </a:xfrm>
          <a:prstGeom prst="rect">
            <a:avLst/>
          </a:prstGeom>
        </p:spPr>
      </p:pic>
    </p:spTree>
    <p:extLst>
      <p:ext uri="{BB962C8B-B14F-4D97-AF65-F5344CB8AC3E}">
        <p14:creationId xmlns:p14="http://schemas.microsoft.com/office/powerpoint/2010/main" val="172656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1F8E3-3CDA-4B4A-9E08-93BE0A76D6D2}"/>
              </a:ext>
            </a:extLst>
          </p:cNvPr>
          <p:cNvSpPr txBox="1"/>
          <p:nvPr/>
        </p:nvSpPr>
        <p:spPr>
          <a:xfrm>
            <a:off x="196437" y="179808"/>
            <a:ext cx="5585596" cy="400110"/>
          </a:xfrm>
          <a:prstGeom prst="rect">
            <a:avLst/>
          </a:prstGeom>
          <a:noFill/>
        </p:spPr>
        <p:txBody>
          <a:bodyPr wrap="square" rtlCol="0">
            <a:spAutoFit/>
          </a:bodyPr>
          <a:lstStyle/>
          <a:p>
            <a:r>
              <a:rPr lang="en-US" sz="2000" dirty="0">
                <a:latin typeface="Nunito" pitchFamily="2" charset="0"/>
              </a:rPr>
              <a:t>Tuned Ada Boost using over-sampled data</a:t>
            </a:r>
            <a:endParaRPr lang="en-GB" sz="2000" dirty="0">
              <a:latin typeface="Nunito" pitchFamily="2" charset="0"/>
            </a:endParaRPr>
          </a:p>
        </p:txBody>
      </p:sp>
      <p:pic>
        <p:nvPicPr>
          <p:cNvPr id="2" name="Picture 1">
            <a:extLst>
              <a:ext uri="{FF2B5EF4-FFF2-40B4-BE49-F238E27FC236}">
                <a16:creationId xmlns:a16="http://schemas.microsoft.com/office/drawing/2014/main" id="{31FCBE37-7710-4A20-A767-DD20D56B9DE0}"/>
              </a:ext>
            </a:extLst>
          </p:cNvPr>
          <p:cNvPicPr>
            <a:picLocks noChangeAspect="1"/>
          </p:cNvPicPr>
          <p:nvPr/>
        </p:nvPicPr>
        <p:blipFill rotWithShape="1">
          <a:blip r:embed="rId2"/>
          <a:srcRect l="-1" r="-772"/>
          <a:stretch/>
        </p:blipFill>
        <p:spPr>
          <a:xfrm>
            <a:off x="196437" y="847974"/>
            <a:ext cx="3440537" cy="1309459"/>
          </a:xfrm>
          <a:prstGeom prst="rect">
            <a:avLst/>
          </a:prstGeom>
        </p:spPr>
      </p:pic>
      <p:pic>
        <p:nvPicPr>
          <p:cNvPr id="4" name="Picture 3">
            <a:extLst>
              <a:ext uri="{FF2B5EF4-FFF2-40B4-BE49-F238E27FC236}">
                <a16:creationId xmlns:a16="http://schemas.microsoft.com/office/drawing/2014/main" id="{799B3CED-A87E-47B6-A86C-846E6E28B962}"/>
              </a:ext>
            </a:extLst>
          </p:cNvPr>
          <p:cNvPicPr>
            <a:picLocks noChangeAspect="1"/>
          </p:cNvPicPr>
          <p:nvPr/>
        </p:nvPicPr>
        <p:blipFill>
          <a:blip r:embed="rId3"/>
          <a:stretch>
            <a:fillRect/>
          </a:stretch>
        </p:blipFill>
        <p:spPr>
          <a:xfrm>
            <a:off x="4162868" y="2921879"/>
            <a:ext cx="1522913" cy="752283"/>
          </a:xfrm>
          <a:prstGeom prst="rect">
            <a:avLst/>
          </a:prstGeom>
        </p:spPr>
      </p:pic>
      <p:pic>
        <p:nvPicPr>
          <p:cNvPr id="6" name="Picture 5">
            <a:extLst>
              <a:ext uri="{FF2B5EF4-FFF2-40B4-BE49-F238E27FC236}">
                <a16:creationId xmlns:a16="http://schemas.microsoft.com/office/drawing/2014/main" id="{69E1A1FC-80FA-41C1-9FB7-8E4F21197950}"/>
              </a:ext>
            </a:extLst>
          </p:cNvPr>
          <p:cNvPicPr>
            <a:picLocks noChangeAspect="1"/>
          </p:cNvPicPr>
          <p:nvPr/>
        </p:nvPicPr>
        <p:blipFill>
          <a:blip r:embed="rId4"/>
          <a:stretch>
            <a:fillRect/>
          </a:stretch>
        </p:blipFill>
        <p:spPr>
          <a:xfrm>
            <a:off x="3712345" y="847974"/>
            <a:ext cx="2616779" cy="1805849"/>
          </a:xfrm>
          <a:prstGeom prst="rect">
            <a:avLst/>
          </a:prstGeom>
        </p:spPr>
      </p:pic>
      <p:pic>
        <p:nvPicPr>
          <p:cNvPr id="8" name="Picture 7">
            <a:extLst>
              <a:ext uri="{FF2B5EF4-FFF2-40B4-BE49-F238E27FC236}">
                <a16:creationId xmlns:a16="http://schemas.microsoft.com/office/drawing/2014/main" id="{E2682690-22CC-4B56-950C-2FCB72788FE5}"/>
              </a:ext>
            </a:extLst>
          </p:cNvPr>
          <p:cNvPicPr>
            <a:picLocks noChangeAspect="1"/>
          </p:cNvPicPr>
          <p:nvPr/>
        </p:nvPicPr>
        <p:blipFill>
          <a:blip r:embed="rId5"/>
          <a:stretch>
            <a:fillRect/>
          </a:stretch>
        </p:blipFill>
        <p:spPr>
          <a:xfrm>
            <a:off x="6919588" y="2921879"/>
            <a:ext cx="1522913" cy="752283"/>
          </a:xfrm>
          <a:prstGeom prst="rect">
            <a:avLst/>
          </a:prstGeom>
        </p:spPr>
      </p:pic>
      <p:pic>
        <p:nvPicPr>
          <p:cNvPr id="9" name="Picture 8">
            <a:extLst>
              <a:ext uri="{FF2B5EF4-FFF2-40B4-BE49-F238E27FC236}">
                <a16:creationId xmlns:a16="http://schemas.microsoft.com/office/drawing/2014/main" id="{28071657-D799-437D-9855-1BA736293975}"/>
              </a:ext>
            </a:extLst>
          </p:cNvPr>
          <p:cNvPicPr>
            <a:picLocks noChangeAspect="1"/>
          </p:cNvPicPr>
          <p:nvPr/>
        </p:nvPicPr>
        <p:blipFill>
          <a:blip r:embed="rId6"/>
          <a:stretch>
            <a:fillRect/>
          </a:stretch>
        </p:blipFill>
        <p:spPr>
          <a:xfrm>
            <a:off x="6305534" y="847974"/>
            <a:ext cx="2583753" cy="1805849"/>
          </a:xfrm>
          <a:prstGeom prst="rect">
            <a:avLst/>
          </a:prstGeom>
        </p:spPr>
      </p:pic>
    </p:spTree>
    <p:extLst>
      <p:ext uri="{BB962C8B-B14F-4D97-AF65-F5344CB8AC3E}">
        <p14:creationId xmlns:p14="http://schemas.microsoft.com/office/powerpoint/2010/main" val="1819217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1F8E3-3CDA-4B4A-9E08-93BE0A76D6D2}"/>
              </a:ext>
            </a:extLst>
          </p:cNvPr>
          <p:cNvSpPr txBox="1"/>
          <p:nvPr/>
        </p:nvSpPr>
        <p:spPr>
          <a:xfrm>
            <a:off x="196436" y="179808"/>
            <a:ext cx="6424369" cy="400110"/>
          </a:xfrm>
          <a:prstGeom prst="rect">
            <a:avLst/>
          </a:prstGeom>
          <a:noFill/>
        </p:spPr>
        <p:txBody>
          <a:bodyPr wrap="square" rtlCol="0">
            <a:spAutoFit/>
          </a:bodyPr>
          <a:lstStyle/>
          <a:p>
            <a:r>
              <a:rPr lang="en-US" sz="2000" dirty="0">
                <a:latin typeface="Nunito" pitchFamily="2" charset="0"/>
              </a:rPr>
              <a:t>Tuned Random Forest using under-sampled data</a:t>
            </a:r>
            <a:endParaRPr lang="en-GB" sz="2000" dirty="0">
              <a:latin typeface="Nunito" pitchFamily="2" charset="0"/>
            </a:endParaRPr>
          </a:p>
        </p:txBody>
      </p:sp>
      <p:pic>
        <p:nvPicPr>
          <p:cNvPr id="3" name="Picture 2">
            <a:extLst>
              <a:ext uri="{FF2B5EF4-FFF2-40B4-BE49-F238E27FC236}">
                <a16:creationId xmlns:a16="http://schemas.microsoft.com/office/drawing/2014/main" id="{C5AEA0A1-A860-40A8-ACC9-9FD63B4D7004}"/>
              </a:ext>
            </a:extLst>
          </p:cNvPr>
          <p:cNvPicPr>
            <a:picLocks noChangeAspect="1"/>
          </p:cNvPicPr>
          <p:nvPr/>
        </p:nvPicPr>
        <p:blipFill>
          <a:blip r:embed="rId2"/>
          <a:stretch>
            <a:fillRect/>
          </a:stretch>
        </p:blipFill>
        <p:spPr>
          <a:xfrm>
            <a:off x="192870" y="921385"/>
            <a:ext cx="3210713" cy="728659"/>
          </a:xfrm>
          <a:prstGeom prst="rect">
            <a:avLst/>
          </a:prstGeom>
        </p:spPr>
      </p:pic>
      <p:pic>
        <p:nvPicPr>
          <p:cNvPr id="7" name="Picture 6">
            <a:extLst>
              <a:ext uri="{FF2B5EF4-FFF2-40B4-BE49-F238E27FC236}">
                <a16:creationId xmlns:a16="http://schemas.microsoft.com/office/drawing/2014/main" id="{610DAE53-FB5B-40DC-B74B-9C66169246A3}"/>
              </a:ext>
            </a:extLst>
          </p:cNvPr>
          <p:cNvPicPr>
            <a:picLocks noChangeAspect="1"/>
          </p:cNvPicPr>
          <p:nvPr/>
        </p:nvPicPr>
        <p:blipFill>
          <a:blip r:embed="rId3"/>
          <a:stretch>
            <a:fillRect/>
          </a:stretch>
        </p:blipFill>
        <p:spPr>
          <a:xfrm>
            <a:off x="3501286" y="807401"/>
            <a:ext cx="2740804" cy="1886994"/>
          </a:xfrm>
          <a:prstGeom prst="rect">
            <a:avLst/>
          </a:prstGeom>
        </p:spPr>
      </p:pic>
      <p:pic>
        <p:nvPicPr>
          <p:cNvPr id="10" name="Picture 9">
            <a:extLst>
              <a:ext uri="{FF2B5EF4-FFF2-40B4-BE49-F238E27FC236}">
                <a16:creationId xmlns:a16="http://schemas.microsoft.com/office/drawing/2014/main" id="{8158FDB5-754A-40D8-8A95-4A2DE783F588}"/>
              </a:ext>
            </a:extLst>
          </p:cNvPr>
          <p:cNvPicPr>
            <a:picLocks noChangeAspect="1"/>
          </p:cNvPicPr>
          <p:nvPr/>
        </p:nvPicPr>
        <p:blipFill rotWithShape="1">
          <a:blip r:embed="rId4"/>
          <a:srcRect l="1221" t="4080" b="3379"/>
          <a:stretch/>
        </p:blipFill>
        <p:spPr>
          <a:xfrm>
            <a:off x="3994485" y="2921878"/>
            <a:ext cx="1751698" cy="804321"/>
          </a:xfrm>
          <a:prstGeom prst="rect">
            <a:avLst/>
          </a:prstGeom>
        </p:spPr>
      </p:pic>
      <p:pic>
        <p:nvPicPr>
          <p:cNvPr id="11" name="Picture 10">
            <a:extLst>
              <a:ext uri="{FF2B5EF4-FFF2-40B4-BE49-F238E27FC236}">
                <a16:creationId xmlns:a16="http://schemas.microsoft.com/office/drawing/2014/main" id="{D2E7592A-33B3-43C8-9ABC-01879952CF9A}"/>
              </a:ext>
            </a:extLst>
          </p:cNvPr>
          <p:cNvPicPr>
            <a:picLocks noChangeAspect="1"/>
          </p:cNvPicPr>
          <p:nvPr/>
        </p:nvPicPr>
        <p:blipFill rotWithShape="1">
          <a:blip r:embed="rId5"/>
          <a:srcRect l="1322" t="2663" r="2636" b="3489"/>
          <a:stretch/>
        </p:blipFill>
        <p:spPr>
          <a:xfrm>
            <a:off x="6322939" y="807401"/>
            <a:ext cx="2716209" cy="1886994"/>
          </a:xfrm>
          <a:prstGeom prst="rect">
            <a:avLst/>
          </a:prstGeom>
        </p:spPr>
      </p:pic>
      <p:pic>
        <p:nvPicPr>
          <p:cNvPr id="12" name="Picture 11">
            <a:extLst>
              <a:ext uri="{FF2B5EF4-FFF2-40B4-BE49-F238E27FC236}">
                <a16:creationId xmlns:a16="http://schemas.microsoft.com/office/drawing/2014/main" id="{575A9C46-334C-4937-8AA0-89B5F312BBCC}"/>
              </a:ext>
            </a:extLst>
          </p:cNvPr>
          <p:cNvPicPr>
            <a:picLocks noChangeAspect="1"/>
          </p:cNvPicPr>
          <p:nvPr/>
        </p:nvPicPr>
        <p:blipFill rotWithShape="1">
          <a:blip r:embed="rId6"/>
          <a:srcRect l="2255" t="1" b="4969"/>
          <a:stretch/>
        </p:blipFill>
        <p:spPr>
          <a:xfrm>
            <a:off x="6806665" y="2915872"/>
            <a:ext cx="1751699" cy="798314"/>
          </a:xfrm>
          <a:prstGeom prst="rect">
            <a:avLst/>
          </a:prstGeom>
        </p:spPr>
      </p:pic>
    </p:spTree>
    <p:extLst>
      <p:ext uri="{BB962C8B-B14F-4D97-AF65-F5344CB8AC3E}">
        <p14:creationId xmlns:p14="http://schemas.microsoft.com/office/powerpoint/2010/main" val="1985972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1F8E3-3CDA-4B4A-9E08-93BE0A76D6D2}"/>
              </a:ext>
            </a:extLst>
          </p:cNvPr>
          <p:cNvSpPr txBox="1"/>
          <p:nvPr/>
        </p:nvSpPr>
        <p:spPr>
          <a:xfrm>
            <a:off x="196436" y="179808"/>
            <a:ext cx="6424369" cy="400110"/>
          </a:xfrm>
          <a:prstGeom prst="rect">
            <a:avLst/>
          </a:prstGeom>
          <a:noFill/>
        </p:spPr>
        <p:txBody>
          <a:bodyPr wrap="square" rtlCol="0">
            <a:spAutoFit/>
          </a:bodyPr>
          <a:lstStyle/>
          <a:p>
            <a:r>
              <a:rPr lang="en-US" sz="2000" dirty="0">
                <a:latin typeface="Nunito" pitchFamily="2" charset="0"/>
              </a:rPr>
              <a:t>Tuned Gradient Boost using over-sampled data</a:t>
            </a:r>
            <a:endParaRPr lang="en-GB" sz="2000" dirty="0">
              <a:latin typeface="Nunito" pitchFamily="2" charset="0"/>
            </a:endParaRPr>
          </a:p>
        </p:txBody>
      </p:sp>
      <p:pic>
        <p:nvPicPr>
          <p:cNvPr id="2" name="Picture 1">
            <a:extLst>
              <a:ext uri="{FF2B5EF4-FFF2-40B4-BE49-F238E27FC236}">
                <a16:creationId xmlns:a16="http://schemas.microsoft.com/office/drawing/2014/main" id="{41B69344-6520-4094-A5FD-4D9AF9A17AFD}"/>
              </a:ext>
            </a:extLst>
          </p:cNvPr>
          <p:cNvPicPr>
            <a:picLocks noChangeAspect="1"/>
          </p:cNvPicPr>
          <p:nvPr/>
        </p:nvPicPr>
        <p:blipFill>
          <a:blip r:embed="rId2"/>
          <a:stretch>
            <a:fillRect/>
          </a:stretch>
        </p:blipFill>
        <p:spPr>
          <a:xfrm>
            <a:off x="185701" y="901846"/>
            <a:ext cx="3315585" cy="782575"/>
          </a:xfrm>
          <a:prstGeom prst="rect">
            <a:avLst/>
          </a:prstGeom>
        </p:spPr>
      </p:pic>
      <p:pic>
        <p:nvPicPr>
          <p:cNvPr id="4" name="Picture 3">
            <a:extLst>
              <a:ext uri="{FF2B5EF4-FFF2-40B4-BE49-F238E27FC236}">
                <a16:creationId xmlns:a16="http://schemas.microsoft.com/office/drawing/2014/main" id="{B6FA8CAF-AF4F-4EE2-AB8E-E0011A524B55}"/>
              </a:ext>
            </a:extLst>
          </p:cNvPr>
          <p:cNvPicPr>
            <a:picLocks noChangeAspect="1"/>
          </p:cNvPicPr>
          <p:nvPr/>
        </p:nvPicPr>
        <p:blipFill rotWithShape="1">
          <a:blip r:embed="rId3"/>
          <a:srcRect l="1505" t="2055"/>
          <a:stretch/>
        </p:blipFill>
        <p:spPr>
          <a:xfrm>
            <a:off x="3554008" y="807401"/>
            <a:ext cx="2716209" cy="1845816"/>
          </a:xfrm>
          <a:prstGeom prst="rect">
            <a:avLst/>
          </a:prstGeom>
        </p:spPr>
      </p:pic>
      <p:pic>
        <p:nvPicPr>
          <p:cNvPr id="6" name="Picture 5">
            <a:extLst>
              <a:ext uri="{FF2B5EF4-FFF2-40B4-BE49-F238E27FC236}">
                <a16:creationId xmlns:a16="http://schemas.microsoft.com/office/drawing/2014/main" id="{2A21BA78-0E2E-4407-8512-B59C2DCA4E19}"/>
              </a:ext>
            </a:extLst>
          </p:cNvPr>
          <p:cNvPicPr>
            <a:picLocks noChangeAspect="1"/>
          </p:cNvPicPr>
          <p:nvPr/>
        </p:nvPicPr>
        <p:blipFill>
          <a:blip r:embed="rId4"/>
          <a:stretch>
            <a:fillRect/>
          </a:stretch>
        </p:blipFill>
        <p:spPr>
          <a:xfrm>
            <a:off x="3980384" y="2880700"/>
            <a:ext cx="1865152" cy="798314"/>
          </a:xfrm>
          <a:prstGeom prst="rect">
            <a:avLst/>
          </a:prstGeom>
        </p:spPr>
      </p:pic>
      <p:pic>
        <p:nvPicPr>
          <p:cNvPr id="8" name="Picture 7">
            <a:extLst>
              <a:ext uri="{FF2B5EF4-FFF2-40B4-BE49-F238E27FC236}">
                <a16:creationId xmlns:a16="http://schemas.microsoft.com/office/drawing/2014/main" id="{01C69A71-7BE6-424A-B45D-8C83AC5B94F5}"/>
              </a:ext>
            </a:extLst>
          </p:cNvPr>
          <p:cNvPicPr>
            <a:picLocks noChangeAspect="1"/>
          </p:cNvPicPr>
          <p:nvPr/>
        </p:nvPicPr>
        <p:blipFill>
          <a:blip r:embed="rId5"/>
          <a:stretch>
            <a:fillRect/>
          </a:stretch>
        </p:blipFill>
        <p:spPr>
          <a:xfrm>
            <a:off x="6748466" y="2921878"/>
            <a:ext cx="1865153" cy="757136"/>
          </a:xfrm>
          <a:prstGeom prst="rect">
            <a:avLst/>
          </a:prstGeom>
        </p:spPr>
      </p:pic>
      <p:pic>
        <p:nvPicPr>
          <p:cNvPr id="9" name="Picture 8">
            <a:extLst>
              <a:ext uri="{FF2B5EF4-FFF2-40B4-BE49-F238E27FC236}">
                <a16:creationId xmlns:a16="http://schemas.microsoft.com/office/drawing/2014/main" id="{19B72781-03CA-43F8-857C-249362FBF918}"/>
              </a:ext>
            </a:extLst>
          </p:cNvPr>
          <p:cNvPicPr>
            <a:picLocks noChangeAspect="1"/>
          </p:cNvPicPr>
          <p:nvPr/>
        </p:nvPicPr>
        <p:blipFill rotWithShape="1">
          <a:blip r:embed="rId6"/>
          <a:srcRect t="1961"/>
          <a:stretch/>
        </p:blipFill>
        <p:spPr>
          <a:xfrm>
            <a:off x="6322939" y="807401"/>
            <a:ext cx="2716209" cy="1907331"/>
          </a:xfrm>
          <a:prstGeom prst="rect">
            <a:avLst/>
          </a:prstGeom>
        </p:spPr>
      </p:pic>
    </p:spTree>
    <p:extLst>
      <p:ext uri="{BB962C8B-B14F-4D97-AF65-F5344CB8AC3E}">
        <p14:creationId xmlns:p14="http://schemas.microsoft.com/office/powerpoint/2010/main" val="610897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1F8E3-3CDA-4B4A-9E08-93BE0A76D6D2}"/>
              </a:ext>
            </a:extLst>
          </p:cNvPr>
          <p:cNvSpPr txBox="1"/>
          <p:nvPr/>
        </p:nvSpPr>
        <p:spPr>
          <a:xfrm>
            <a:off x="196436" y="179808"/>
            <a:ext cx="6424369" cy="400110"/>
          </a:xfrm>
          <a:prstGeom prst="rect">
            <a:avLst/>
          </a:prstGeom>
          <a:noFill/>
        </p:spPr>
        <p:txBody>
          <a:bodyPr wrap="square" rtlCol="0">
            <a:spAutoFit/>
          </a:bodyPr>
          <a:lstStyle/>
          <a:p>
            <a:r>
              <a:rPr lang="en-US" sz="2000" dirty="0">
                <a:latin typeface="Nunito" pitchFamily="2" charset="0"/>
              </a:rPr>
              <a:t>XG Boost using over-sampled data</a:t>
            </a:r>
            <a:endParaRPr lang="en-GB" sz="2000" dirty="0">
              <a:latin typeface="Nunito" pitchFamily="2" charset="0"/>
            </a:endParaRPr>
          </a:p>
        </p:txBody>
      </p:sp>
      <p:pic>
        <p:nvPicPr>
          <p:cNvPr id="4" name="Picture 3">
            <a:extLst>
              <a:ext uri="{FF2B5EF4-FFF2-40B4-BE49-F238E27FC236}">
                <a16:creationId xmlns:a16="http://schemas.microsoft.com/office/drawing/2014/main" id="{B6FA8CAF-AF4F-4EE2-AB8E-E0011A524B55}"/>
              </a:ext>
            </a:extLst>
          </p:cNvPr>
          <p:cNvPicPr>
            <a:picLocks noChangeAspect="1"/>
          </p:cNvPicPr>
          <p:nvPr/>
        </p:nvPicPr>
        <p:blipFill rotWithShape="1">
          <a:blip r:embed="rId2"/>
          <a:srcRect l="1505" t="2055"/>
          <a:stretch/>
        </p:blipFill>
        <p:spPr>
          <a:xfrm>
            <a:off x="3554008" y="807401"/>
            <a:ext cx="2716209" cy="1845816"/>
          </a:xfrm>
          <a:prstGeom prst="rect">
            <a:avLst/>
          </a:prstGeom>
        </p:spPr>
      </p:pic>
      <p:pic>
        <p:nvPicPr>
          <p:cNvPr id="3" name="Picture 2">
            <a:extLst>
              <a:ext uri="{FF2B5EF4-FFF2-40B4-BE49-F238E27FC236}">
                <a16:creationId xmlns:a16="http://schemas.microsoft.com/office/drawing/2014/main" id="{11EA9E03-0C32-4CE7-9561-A790E4018F6B}"/>
              </a:ext>
            </a:extLst>
          </p:cNvPr>
          <p:cNvPicPr>
            <a:picLocks noChangeAspect="1"/>
          </p:cNvPicPr>
          <p:nvPr/>
        </p:nvPicPr>
        <p:blipFill>
          <a:blip r:embed="rId3"/>
          <a:stretch>
            <a:fillRect/>
          </a:stretch>
        </p:blipFill>
        <p:spPr>
          <a:xfrm>
            <a:off x="104852" y="807401"/>
            <a:ext cx="3390334" cy="1537038"/>
          </a:xfrm>
          <a:prstGeom prst="rect">
            <a:avLst/>
          </a:prstGeom>
        </p:spPr>
      </p:pic>
      <p:pic>
        <p:nvPicPr>
          <p:cNvPr id="7" name="Picture 6">
            <a:extLst>
              <a:ext uri="{FF2B5EF4-FFF2-40B4-BE49-F238E27FC236}">
                <a16:creationId xmlns:a16="http://schemas.microsoft.com/office/drawing/2014/main" id="{B8592357-12C3-49BA-A304-CAE55CF29D8E}"/>
              </a:ext>
            </a:extLst>
          </p:cNvPr>
          <p:cNvPicPr>
            <a:picLocks noChangeAspect="1"/>
          </p:cNvPicPr>
          <p:nvPr/>
        </p:nvPicPr>
        <p:blipFill>
          <a:blip r:embed="rId4"/>
          <a:stretch>
            <a:fillRect/>
          </a:stretch>
        </p:blipFill>
        <p:spPr>
          <a:xfrm>
            <a:off x="3979890" y="2880700"/>
            <a:ext cx="1865154" cy="823084"/>
          </a:xfrm>
          <a:prstGeom prst="rect">
            <a:avLst/>
          </a:prstGeom>
        </p:spPr>
      </p:pic>
      <p:pic>
        <p:nvPicPr>
          <p:cNvPr id="10" name="Picture 9">
            <a:extLst>
              <a:ext uri="{FF2B5EF4-FFF2-40B4-BE49-F238E27FC236}">
                <a16:creationId xmlns:a16="http://schemas.microsoft.com/office/drawing/2014/main" id="{CB6C79F4-897C-47FA-93BF-E34C455C9FD0}"/>
              </a:ext>
            </a:extLst>
          </p:cNvPr>
          <p:cNvPicPr>
            <a:picLocks noChangeAspect="1"/>
          </p:cNvPicPr>
          <p:nvPr/>
        </p:nvPicPr>
        <p:blipFill rotWithShape="1">
          <a:blip r:embed="rId5"/>
          <a:srcRect t="4403"/>
          <a:stretch/>
        </p:blipFill>
        <p:spPr>
          <a:xfrm>
            <a:off x="6720963" y="2894300"/>
            <a:ext cx="1865155" cy="851165"/>
          </a:xfrm>
          <a:prstGeom prst="rect">
            <a:avLst/>
          </a:prstGeom>
        </p:spPr>
      </p:pic>
      <p:pic>
        <p:nvPicPr>
          <p:cNvPr id="11" name="Picture 10">
            <a:extLst>
              <a:ext uri="{FF2B5EF4-FFF2-40B4-BE49-F238E27FC236}">
                <a16:creationId xmlns:a16="http://schemas.microsoft.com/office/drawing/2014/main" id="{32E31C34-7A30-4C35-94EA-876D65766BDF}"/>
              </a:ext>
            </a:extLst>
          </p:cNvPr>
          <p:cNvPicPr>
            <a:picLocks noChangeAspect="1"/>
          </p:cNvPicPr>
          <p:nvPr/>
        </p:nvPicPr>
        <p:blipFill>
          <a:blip r:embed="rId6"/>
          <a:stretch>
            <a:fillRect/>
          </a:stretch>
        </p:blipFill>
        <p:spPr>
          <a:xfrm>
            <a:off x="6322939" y="749276"/>
            <a:ext cx="2716209" cy="1911679"/>
          </a:xfrm>
          <a:prstGeom prst="rect">
            <a:avLst/>
          </a:prstGeom>
        </p:spPr>
      </p:pic>
    </p:spTree>
    <p:extLst>
      <p:ext uri="{BB962C8B-B14F-4D97-AF65-F5344CB8AC3E}">
        <p14:creationId xmlns:p14="http://schemas.microsoft.com/office/powerpoint/2010/main" val="3320245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1F8E3-3CDA-4B4A-9E08-93BE0A76D6D2}"/>
              </a:ext>
            </a:extLst>
          </p:cNvPr>
          <p:cNvSpPr txBox="1"/>
          <p:nvPr/>
        </p:nvSpPr>
        <p:spPr>
          <a:xfrm>
            <a:off x="196436" y="179808"/>
            <a:ext cx="6424369" cy="400110"/>
          </a:xfrm>
          <a:prstGeom prst="rect">
            <a:avLst/>
          </a:prstGeom>
          <a:noFill/>
        </p:spPr>
        <p:txBody>
          <a:bodyPr wrap="square" rtlCol="0">
            <a:spAutoFit/>
          </a:bodyPr>
          <a:lstStyle/>
          <a:p>
            <a:r>
              <a:rPr lang="en-US" sz="2000" dirty="0">
                <a:latin typeface="Nunito" pitchFamily="2" charset="0"/>
              </a:rPr>
              <a:t>Final Model Testing: Tuned Random Forest</a:t>
            </a:r>
            <a:endParaRPr lang="en-GB" sz="2000" dirty="0">
              <a:latin typeface="Nunito" pitchFamily="2" charset="0"/>
            </a:endParaRPr>
          </a:p>
        </p:txBody>
      </p:sp>
      <p:pic>
        <p:nvPicPr>
          <p:cNvPr id="8" name="Picture 7">
            <a:extLst>
              <a:ext uri="{FF2B5EF4-FFF2-40B4-BE49-F238E27FC236}">
                <a16:creationId xmlns:a16="http://schemas.microsoft.com/office/drawing/2014/main" id="{64B09C77-B30A-4636-AB2B-DFB274FD6C78}"/>
              </a:ext>
            </a:extLst>
          </p:cNvPr>
          <p:cNvPicPr>
            <a:picLocks noChangeAspect="1"/>
          </p:cNvPicPr>
          <p:nvPr/>
        </p:nvPicPr>
        <p:blipFill>
          <a:blip r:embed="rId2"/>
          <a:stretch>
            <a:fillRect/>
          </a:stretch>
        </p:blipFill>
        <p:spPr>
          <a:xfrm>
            <a:off x="192870" y="921385"/>
            <a:ext cx="3210713" cy="728659"/>
          </a:xfrm>
          <a:prstGeom prst="rect">
            <a:avLst/>
          </a:prstGeom>
        </p:spPr>
      </p:pic>
      <p:pic>
        <p:nvPicPr>
          <p:cNvPr id="2" name="Picture 1">
            <a:extLst>
              <a:ext uri="{FF2B5EF4-FFF2-40B4-BE49-F238E27FC236}">
                <a16:creationId xmlns:a16="http://schemas.microsoft.com/office/drawing/2014/main" id="{C9B97DDE-940E-433F-9EE3-9A8D2507D857}"/>
              </a:ext>
            </a:extLst>
          </p:cNvPr>
          <p:cNvPicPr>
            <a:picLocks noChangeAspect="1"/>
          </p:cNvPicPr>
          <p:nvPr/>
        </p:nvPicPr>
        <p:blipFill>
          <a:blip r:embed="rId3"/>
          <a:stretch>
            <a:fillRect/>
          </a:stretch>
        </p:blipFill>
        <p:spPr>
          <a:xfrm>
            <a:off x="3554472" y="832564"/>
            <a:ext cx="2688199" cy="1897987"/>
          </a:xfrm>
          <a:prstGeom prst="rect">
            <a:avLst/>
          </a:prstGeom>
        </p:spPr>
      </p:pic>
      <p:pic>
        <p:nvPicPr>
          <p:cNvPr id="6" name="Picture 5">
            <a:extLst>
              <a:ext uri="{FF2B5EF4-FFF2-40B4-BE49-F238E27FC236}">
                <a16:creationId xmlns:a16="http://schemas.microsoft.com/office/drawing/2014/main" id="{96C29A93-219B-434E-85AF-9AB915327780}"/>
              </a:ext>
            </a:extLst>
          </p:cNvPr>
          <p:cNvPicPr>
            <a:picLocks noChangeAspect="1"/>
          </p:cNvPicPr>
          <p:nvPr/>
        </p:nvPicPr>
        <p:blipFill rotWithShape="1">
          <a:blip r:embed="rId4"/>
          <a:srcRect l="1787"/>
          <a:stretch/>
        </p:blipFill>
        <p:spPr>
          <a:xfrm>
            <a:off x="4117951" y="2983197"/>
            <a:ext cx="1561239" cy="631954"/>
          </a:xfrm>
          <a:prstGeom prst="rect">
            <a:avLst/>
          </a:prstGeom>
        </p:spPr>
      </p:pic>
      <p:pic>
        <p:nvPicPr>
          <p:cNvPr id="9" name="Picture 8">
            <a:extLst>
              <a:ext uri="{FF2B5EF4-FFF2-40B4-BE49-F238E27FC236}">
                <a16:creationId xmlns:a16="http://schemas.microsoft.com/office/drawing/2014/main" id="{283696F2-C62A-4C25-BDF8-B3BEE746437A}"/>
              </a:ext>
            </a:extLst>
          </p:cNvPr>
          <p:cNvPicPr>
            <a:picLocks noChangeAspect="1"/>
          </p:cNvPicPr>
          <p:nvPr/>
        </p:nvPicPr>
        <p:blipFill>
          <a:blip r:embed="rId5"/>
          <a:stretch>
            <a:fillRect/>
          </a:stretch>
        </p:blipFill>
        <p:spPr>
          <a:xfrm>
            <a:off x="6524189" y="725667"/>
            <a:ext cx="2426941" cy="4112558"/>
          </a:xfrm>
          <a:prstGeom prst="rect">
            <a:avLst/>
          </a:prstGeom>
        </p:spPr>
      </p:pic>
    </p:spTree>
    <p:extLst>
      <p:ext uri="{BB962C8B-B14F-4D97-AF65-F5344CB8AC3E}">
        <p14:creationId xmlns:p14="http://schemas.microsoft.com/office/powerpoint/2010/main" val="101843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0e9006cb6c_1_2"/>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rgbClr val="000000"/>
                </a:solidFill>
              </a:rPr>
              <a:t>Executive Summary </a:t>
            </a:r>
            <a:endParaRPr dirty="0">
              <a:solidFill>
                <a:srgbClr val="000000"/>
              </a:solidFill>
            </a:endParaRPr>
          </a:p>
        </p:txBody>
      </p:sp>
      <p:sp>
        <p:nvSpPr>
          <p:cNvPr id="119" name="Google Shape;119;g10e9006cb6c_1_2"/>
          <p:cNvSpPr txBox="1">
            <a:spLocks noGrp="1"/>
          </p:cNvSpPr>
          <p:nvPr>
            <p:ph type="body" idx="1"/>
          </p:nvPr>
        </p:nvSpPr>
        <p:spPr>
          <a:xfrm>
            <a:off x="202549" y="861975"/>
            <a:ext cx="6882236" cy="4052052"/>
          </a:xfrm>
          <a:prstGeom prst="rect">
            <a:avLst/>
          </a:prstGeom>
          <a:noFill/>
          <a:ln>
            <a:noFill/>
          </a:ln>
        </p:spPr>
        <p:txBody>
          <a:bodyPr spcFirstLastPara="1" wrap="square" lIns="91425" tIns="91425" rIns="91425" bIns="91425" anchor="t" anchorCtr="0">
            <a:noAutofit/>
          </a:bodyPr>
          <a:lstStyle/>
          <a:p>
            <a:pPr marL="344488" indent="-288925">
              <a:spcBef>
                <a:spcPts val="500"/>
              </a:spcBef>
              <a:buClr>
                <a:srgbClr val="000000"/>
              </a:buClr>
              <a:buSzPts val="1400"/>
            </a:pPr>
            <a:r>
              <a:rPr lang="en-US" sz="1200" b="1" i="1" dirty="0">
                <a:solidFill>
                  <a:srgbClr val="000000"/>
                </a:solidFill>
              </a:rPr>
              <a:t>Insights &amp; </a:t>
            </a:r>
            <a:r>
              <a:rPr lang="en" sz="1200" b="1" i="1" dirty="0">
                <a:solidFill>
                  <a:srgbClr val="000000"/>
                </a:solidFill>
              </a:rPr>
              <a:t>Recommendations</a:t>
            </a:r>
            <a:r>
              <a:rPr lang="en" sz="1200" dirty="0">
                <a:solidFill>
                  <a:srgbClr val="000000"/>
                </a:solidFill>
              </a:rPr>
              <a:t>:</a:t>
            </a:r>
          </a:p>
          <a:p>
            <a:pPr marL="139700" indent="0">
              <a:spcBef>
                <a:spcPts val="500"/>
              </a:spcBef>
              <a:buClr>
                <a:srgbClr val="000000"/>
              </a:buClr>
              <a:buSzPts val="1400"/>
              <a:buNone/>
            </a:pPr>
            <a:r>
              <a:rPr lang="en" sz="1100" dirty="0">
                <a:solidFill>
                  <a:srgbClr val="000000"/>
                </a:solidFill>
              </a:rPr>
              <a:t>Based on the insights from EDA and building classification models to predict the </a:t>
            </a:r>
            <a:r>
              <a:rPr lang="en-US" sz="1100" dirty="0">
                <a:solidFill>
                  <a:srgbClr val="000000"/>
                </a:solidFill>
              </a:rPr>
              <a:t>likelihood of a generator for a wind turbine to fail </a:t>
            </a:r>
            <a:r>
              <a:rPr lang="en" sz="1100" dirty="0">
                <a:solidFill>
                  <a:srgbClr val="000000"/>
                </a:solidFill>
              </a:rPr>
              <a:t>we would like </a:t>
            </a:r>
            <a:r>
              <a:rPr lang="en-US" sz="1100" dirty="0">
                <a:solidFill>
                  <a:srgbClr val="000000"/>
                </a:solidFill>
              </a:rPr>
              <a:t>to provide some insights and recommendations</a:t>
            </a:r>
            <a:r>
              <a:rPr lang="en" sz="1100" dirty="0">
                <a:solidFill>
                  <a:srgbClr val="000000"/>
                </a:solidFill>
              </a:rPr>
              <a:t>.</a:t>
            </a:r>
          </a:p>
          <a:p>
            <a:pPr marL="139700" indent="0">
              <a:spcBef>
                <a:spcPts val="500"/>
              </a:spcBef>
              <a:buClr>
                <a:srgbClr val="000000"/>
              </a:buClr>
              <a:buSzPts val="1400"/>
              <a:buNone/>
            </a:pPr>
            <a:r>
              <a:rPr lang="en" sz="1100" dirty="0">
                <a:solidFill>
                  <a:srgbClr val="000000"/>
                </a:solidFill>
              </a:rPr>
              <a:t>On studying the </a:t>
            </a:r>
            <a:r>
              <a:rPr lang="en" sz="1100" b="1" dirty="0">
                <a:solidFill>
                  <a:srgbClr val="000000"/>
                </a:solidFill>
              </a:rPr>
              <a:t>feature importances </a:t>
            </a:r>
            <a:r>
              <a:rPr lang="en-US" sz="1100" dirty="0">
                <a:solidFill>
                  <a:srgbClr val="000000"/>
                </a:solidFill>
              </a:rPr>
              <a:t>and plotting some of the estimator </a:t>
            </a:r>
            <a:r>
              <a:rPr lang="en-US" sz="1100" b="1" i="1" u="sng" dirty="0">
                <a:solidFill>
                  <a:schemeClr val="tx2">
                    <a:lumMod val="60000"/>
                    <a:lumOff val="40000"/>
                  </a:schemeClr>
                </a:solidFill>
                <a:hlinkClick r:id="rId3" action="ppaction://hlinksldjump"/>
              </a:rPr>
              <a:t>decision trees</a:t>
            </a:r>
            <a:r>
              <a:rPr lang="en" sz="1100" b="1" i="1" dirty="0">
                <a:solidFill>
                  <a:srgbClr val="000000"/>
                </a:solidFill>
              </a:rPr>
              <a:t> </a:t>
            </a:r>
            <a:r>
              <a:rPr lang="en" sz="1100" dirty="0">
                <a:solidFill>
                  <a:srgbClr val="000000"/>
                </a:solidFill>
              </a:rPr>
              <a:t>of </a:t>
            </a:r>
            <a:r>
              <a:rPr lang="en-US" sz="1100" dirty="0">
                <a:solidFill>
                  <a:srgbClr val="000000"/>
                </a:solidFill>
              </a:rPr>
              <a:t>the final tuned random forest model with the highest recall and accuracy we would like to propose the following:</a:t>
            </a:r>
            <a:endParaRPr lang="en" sz="1100" dirty="0">
              <a:solidFill>
                <a:srgbClr val="000000"/>
              </a:solidFill>
            </a:endParaRPr>
          </a:p>
          <a:p>
            <a:pPr marL="569913" lvl="2" indent="-171450">
              <a:spcBef>
                <a:spcPts val="500"/>
              </a:spcBef>
              <a:buClr>
                <a:srgbClr val="000000"/>
              </a:buClr>
              <a:buSzPct val="100000"/>
              <a:buFont typeface="+mj-lt"/>
              <a:buAutoNum type="romanUcPeriod"/>
            </a:pPr>
            <a:r>
              <a:rPr lang="en-US" sz="1000" dirty="0">
                <a:solidFill>
                  <a:srgbClr val="000000"/>
                </a:solidFill>
              </a:rPr>
              <a:t>Variable 36 and 18</a:t>
            </a:r>
            <a:r>
              <a:rPr lang="en" sz="1000" dirty="0">
                <a:solidFill>
                  <a:srgbClr val="000000"/>
                </a:solidFill>
              </a:rPr>
              <a:t> (V36,</a:t>
            </a:r>
            <a:r>
              <a:rPr lang="en-US" sz="1000" dirty="0">
                <a:solidFill>
                  <a:srgbClr val="000000"/>
                </a:solidFill>
              </a:rPr>
              <a:t>V18</a:t>
            </a:r>
            <a:r>
              <a:rPr lang="en" sz="1000" dirty="0">
                <a:solidFill>
                  <a:srgbClr val="000000"/>
                </a:solidFill>
              </a:rPr>
              <a:t>) </a:t>
            </a:r>
            <a:r>
              <a:rPr lang="en-US" sz="1000" dirty="0">
                <a:solidFill>
                  <a:srgbClr val="000000"/>
                </a:solidFill>
              </a:rPr>
              <a:t>were found to be the top if not one of the top nodes of most of decision tree model and were ranked number one and two in our feature importance list. Therefore, it would be crucial to monitor these features and request for </a:t>
            </a:r>
            <a:r>
              <a:rPr lang="en-US" sz="1000" i="1" dirty="0">
                <a:solidFill>
                  <a:srgbClr val="000000"/>
                </a:solidFill>
              </a:rPr>
              <a:t>immediate preventive maintenance or repairs </a:t>
            </a:r>
            <a:r>
              <a:rPr lang="en-US" sz="1000" dirty="0">
                <a:solidFill>
                  <a:srgbClr val="000000"/>
                </a:solidFill>
              </a:rPr>
              <a:t>if one of the readings were unusual for these variables to avoid replacement costs.</a:t>
            </a:r>
          </a:p>
          <a:p>
            <a:pPr marL="569913" lvl="2" indent="-171450">
              <a:spcBef>
                <a:spcPts val="500"/>
              </a:spcBef>
              <a:buClr>
                <a:srgbClr val="000000"/>
              </a:buClr>
              <a:buSzPct val="100000"/>
              <a:buFont typeface="+mj-lt"/>
              <a:buAutoNum type="romanUcPeriod"/>
            </a:pPr>
            <a:r>
              <a:rPr lang="en-US" sz="1000" dirty="0">
                <a:solidFill>
                  <a:srgbClr val="000000"/>
                </a:solidFill>
              </a:rPr>
              <a:t>V39,15,3,21,16,7 &amp;11 are important features according to the findings in the feature importance list so we would suggest for inspection of these items if the cost of replacing is high so you can prevent any replacements.</a:t>
            </a:r>
          </a:p>
          <a:p>
            <a:pPr marL="569913" lvl="2" indent="-171450">
              <a:spcBef>
                <a:spcPts val="500"/>
              </a:spcBef>
              <a:buClr>
                <a:srgbClr val="000000"/>
              </a:buClr>
              <a:buSzPct val="100000"/>
              <a:buFont typeface="+mj-lt"/>
              <a:buAutoNum type="romanUcPeriod"/>
            </a:pPr>
            <a:r>
              <a:rPr lang="en-US" sz="1000" dirty="0">
                <a:solidFill>
                  <a:srgbClr val="000000"/>
                </a:solidFill>
              </a:rPr>
              <a:t>Another suggestion would be to maintain few more fields like dates for when each generator turbine such as ‘generator installation date’, ‘generator failure date(needing replacement)’, ‘number of breakdowns since installation’. Doing this we could predict when a generator is likely due for an inspection, repair or breakdown and extend the lifecycle of a generator as much as possible which would help forecast costs and maintain inventory to minimize as much loss as possible.</a:t>
            </a:r>
            <a:endParaRPr lang="en" sz="900" dirty="0">
              <a:solidFill>
                <a:srgbClr val="000000"/>
              </a:solidFill>
            </a:endParaRPr>
          </a:p>
          <a:p>
            <a:pPr marL="1089025" lvl="2" indent="-285750">
              <a:spcBef>
                <a:spcPts val="500"/>
              </a:spcBef>
              <a:buClr>
                <a:srgbClr val="000000"/>
              </a:buClr>
              <a:buSzPct val="100000"/>
              <a:buFont typeface="+mj-lt"/>
              <a:buAutoNum type="romanUcPeriod"/>
            </a:pPr>
            <a:endParaRPr lang="en" sz="900" dirty="0">
              <a:solidFill>
                <a:srgbClr val="000000"/>
              </a:solidFill>
            </a:endParaRPr>
          </a:p>
          <a:p>
            <a:pPr lvl="2" indent="-317500">
              <a:spcBef>
                <a:spcPts val="500"/>
              </a:spcBef>
              <a:buClr>
                <a:srgbClr val="000000"/>
              </a:buClr>
              <a:buSzPct val="100000"/>
              <a:buFont typeface="+mj-lt"/>
              <a:buAutoNum type="romanUcPeriod"/>
            </a:pPr>
            <a:endParaRPr lang="en" sz="900" dirty="0">
              <a:solidFill>
                <a:srgbClr val="000000"/>
              </a:solidFill>
            </a:endParaRPr>
          </a:p>
        </p:txBody>
      </p:sp>
      <p:pic>
        <p:nvPicPr>
          <p:cNvPr id="4" name="Picture 3">
            <a:extLst>
              <a:ext uri="{FF2B5EF4-FFF2-40B4-BE49-F238E27FC236}">
                <a16:creationId xmlns:a16="http://schemas.microsoft.com/office/drawing/2014/main" id="{AB7E8289-2AF6-4DEB-A01B-A0058CA33774}"/>
              </a:ext>
            </a:extLst>
          </p:cNvPr>
          <p:cNvPicPr>
            <a:picLocks noChangeAspect="1"/>
          </p:cNvPicPr>
          <p:nvPr/>
        </p:nvPicPr>
        <p:blipFill>
          <a:blip r:embed="rId4"/>
          <a:stretch>
            <a:fillRect/>
          </a:stretch>
        </p:blipFill>
        <p:spPr>
          <a:xfrm>
            <a:off x="7084785" y="861975"/>
            <a:ext cx="1987294" cy="3992246"/>
          </a:xfrm>
          <a:prstGeom prst="rect">
            <a:avLst/>
          </a:prstGeom>
        </p:spPr>
      </p:pic>
    </p:spTree>
    <p:extLst>
      <p:ext uri="{BB962C8B-B14F-4D97-AF65-F5344CB8AC3E}">
        <p14:creationId xmlns:p14="http://schemas.microsoft.com/office/powerpoint/2010/main" val="3962139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1F8E3-3CDA-4B4A-9E08-93BE0A76D6D2}"/>
              </a:ext>
            </a:extLst>
          </p:cNvPr>
          <p:cNvSpPr txBox="1"/>
          <p:nvPr/>
        </p:nvSpPr>
        <p:spPr>
          <a:xfrm>
            <a:off x="196436" y="179808"/>
            <a:ext cx="6424369" cy="400110"/>
          </a:xfrm>
          <a:prstGeom prst="rect">
            <a:avLst/>
          </a:prstGeom>
          <a:noFill/>
        </p:spPr>
        <p:txBody>
          <a:bodyPr wrap="square" rtlCol="0">
            <a:spAutoFit/>
          </a:bodyPr>
          <a:lstStyle/>
          <a:p>
            <a:r>
              <a:rPr lang="en-US" sz="2000" dirty="0">
                <a:latin typeface="Nunito" pitchFamily="2" charset="0"/>
              </a:rPr>
              <a:t>Final Model Pipeline</a:t>
            </a:r>
            <a:endParaRPr lang="en-GB" sz="2000" dirty="0">
              <a:latin typeface="Nunito" pitchFamily="2" charset="0"/>
            </a:endParaRPr>
          </a:p>
        </p:txBody>
      </p:sp>
      <p:pic>
        <p:nvPicPr>
          <p:cNvPr id="3" name="Picture 2">
            <a:extLst>
              <a:ext uri="{FF2B5EF4-FFF2-40B4-BE49-F238E27FC236}">
                <a16:creationId xmlns:a16="http://schemas.microsoft.com/office/drawing/2014/main" id="{0F6392D7-F94E-48F4-9B56-4DD900751D2E}"/>
              </a:ext>
            </a:extLst>
          </p:cNvPr>
          <p:cNvPicPr>
            <a:picLocks noChangeAspect="1"/>
          </p:cNvPicPr>
          <p:nvPr/>
        </p:nvPicPr>
        <p:blipFill rotWithShape="1">
          <a:blip r:embed="rId2"/>
          <a:srcRect t="1007"/>
          <a:stretch/>
        </p:blipFill>
        <p:spPr>
          <a:xfrm>
            <a:off x="1110506" y="774979"/>
            <a:ext cx="6922987" cy="1796771"/>
          </a:xfrm>
          <a:prstGeom prst="rect">
            <a:avLst/>
          </a:prstGeom>
        </p:spPr>
      </p:pic>
      <p:pic>
        <p:nvPicPr>
          <p:cNvPr id="4" name="Picture 3">
            <a:extLst>
              <a:ext uri="{FF2B5EF4-FFF2-40B4-BE49-F238E27FC236}">
                <a16:creationId xmlns:a16="http://schemas.microsoft.com/office/drawing/2014/main" id="{62133224-FDF6-46FE-ADF1-14FDFF673F89}"/>
              </a:ext>
            </a:extLst>
          </p:cNvPr>
          <p:cNvPicPr>
            <a:picLocks noChangeAspect="1"/>
          </p:cNvPicPr>
          <p:nvPr/>
        </p:nvPicPr>
        <p:blipFill>
          <a:blip r:embed="rId3"/>
          <a:stretch>
            <a:fillRect/>
          </a:stretch>
        </p:blipFill>
        <p:spPr>
          <a:xfrm>
            <a:off x="5501569" y="3374478"/>
            <a:ext cx="2238471" cy="932697"/>
          </a:xfrm>
          <a:prstGeom prst="rect">
            <a:avLst/>
          </a:prstGeom>
        </p:spPr>
      </p:pic>
      <p:pic>
        <p:nvPicPr>
          <p:cNvPr id="7" name="Picture 6">
            <a:extLst>
              <a:ext uri="{FF2B5EF4-FFF2-40B4-BE49-F238E27FC236}">
                <a16:creationId xmlns:a16="http://schemas.microsoft.com/office/drawing/2014/main" id="{01455756-4C7B-4E43-B2D3-18631B58A1D7}"/>
              </a:ext>
            </a:extLst>
          </p:cNvPr>
          <p:cNvPicPr>
            <a:picLocks noChangeAspect="1"/>
          </p:cNvPicPr>
          <p:nvPr/>
        </p:nvPicPr>
        <p:blipFill>
          <a:blip r:embed="rId4"/>
          <a:stretch>
            <a:fillRect/>
          </a:stretch>
        </p:blipFill>
        <p:spPr>
          <a:xfrm>
            <a:off x="1110506" y="2844652"/>
            <a:ext cx="2809137" cy="1992350"/>
          </a:xfrm>
          <a:prstGeom prst="rect">
            <a:avLst/>
          </a:prstGeom>
        </p:spPr>
      </p:pic>
    </p:spTree>
    <p:extLst>
      <p:ext uri="{BB962C8B-B14F-4D97-AF65-F5344CB8AC3E}">
        <p14:creationId xmlns:p14="http://schemas.microsoft.com/office/powerpoint/2010/main" val="3437081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66BAA-4759-4D65-B45A-857C5432C280}"/>
              </a:ext>
            </a:extLst>
          </p:cNvPr>
          <p:cNvPicPr>
            <a:picLocks noChangeAspect="1"/>
          </p:cNvPicPr>
          <p:nvPr/>
        </p:nvPicPr>
        <p:blipFill rotWithShape="1">
          <a:blip r:embed="rId2"/>
          <a:srcRect l="4979" t="5058" r="2328" b="4732"/>
          <a:stretch/>
        </p:blipFill>
        <p:spPr>
          <a:xfrm>
            <a:off x="-1" y="754377"/>
            <a:ext cx="3148837" cy="1679696"/>
          </a:xfrm>
          <a:prstGeom prst="rect">
            <a:avLst/>
          </a:prstGeom>
        </p:spPr>
      </p:pic>
      <p:pic>
        <p:nvPicPr>
          <p:cNvPr id="6" name="Picture 5">
            <a:extLst>
              <a:ext uri="{FF2B5EF4-FFF2-40B4-BE49-F238E27FC236}">
                <a16:creationId xmlns:a16="http://schemas.microsoft.com/office/drawing/2014/main" id="{845A8B91-1723-440E-B386-C90010D966CC}"/>
              </a:ext>
            </a:extLst>
          </p:cNvPr>
          <p:cNvPicPr>
            <a:picLocks noChangeAspect="1"/>
          </p:cNvPicPr>
          <p:nvPr/>
        </p:nvPicPr>
        <p:blipFill rotWithShape="1">
          <a:blip r:embed="rId3"/>
          <a:srcRect l="4921" t="4682" r="3472" b="7071"/>
          <a:stretch/>
        </p:blipFill>
        <p:spPr>
          <a:xfrm>
            <a:off x="-1" y="2523194"/>
            <a:ext cx="3148837" cy="1817373"/>
          </a:xfrm>
          <a:prstGeom prst="rect">
            <a:avLst/>
          </a:prstGeom>
        </p:spPr>
      </p:pic>
      <p:pic>
        <p:nvPicPr>
          <p:cNvPr id="8" name="Picture 7">
            <a:extLst>
              <a:ext uri="{FF2B5EF4-FFF2-40B4-BE49-F238E27FC236}">
                <a16:creationId xmlns:a16="http://schemas.microsoft.com/office/drawing/2014/main" id="{D4D4BAC7-25AD-4478-A3B8-1775154778C4}"/>
              </a:ext>
            </a:extLst>
          </p:cNvPr>
          <p:cNvPicPr>
            <a:picLocks noChangeAspect="1"/>
          </p:cNvPicPr>
          <p:nvPr/>
        </p:nvPicPr>
        <p:blipFill rotWithShape="1">
          <a:blip r:embed="rId4"/>
          <a:srcRect l="4593" t="4345" r="4102"/>
          <a:stretch/>
        </p:blipFill>
        <p:spPr>
          <a:xfrm>
            <a:off x="3148837" y="754376"/>
            <a:ext cx="2963206" cy="1817373"/>
          </a:xfrm>
          <a:prstGeom prst="rect">
            <a:avLst/>
          </a:prstGeom>
        </p:spPr>
      </p:pic>
      <p:pic>
        <p:nvPicPr>
          <p:cNvPr id="10" name="Picture 9">
            <a:extLst>
              <a:ext uri="{FF2B5EF4-FFF2-40B4-BE49-F238E27FC236}">
                <a16:creationId xmlns:a16="http://schemas.microsoft.com/office/drawing/2014/main" id="{9E11921A-79A0-4F9C-821E-5CE14A5B3461}"/>
              </a:ext>
            </a:extLst>
          </p:cNvPr>
          <p:cNvPicPr>
            <a:picLocks noChangeAspect="1"/>
          </p:cNvPicPr>
          <p:nvPr/>
        </p:nvPicPr>
        <p:blipFill rotWithShape="1">
          <a:blip r:embed="rId5"/>
          <a:srcRect l="4371" t="7054" r="4637" b="6895"/>
          <a:stretch/>
        </p:blipFill>
        <p:spPr>
          <a:xfrm>
            <a:off x="3148837" y="2523194"/>
            <a:ext cx="2963206" cy="1817373"/>
          </a:xfrm>
          <a:prstGeom prst="rect">
            <a:avLst/>
          </a:prstGeom>
        </p:spPr>
      </p:pic>
      <p:pic>
        <p:nvPicPr>
          <p:cNvPr id="12" name="Picture 11">
            <a:extLst>
              <a:ext uri="{FF2B5EF4-FFF2-40B4-BE49-F238E27FC236}">
                <a16:creationId xmlns:a16="http://schemas.microsoft.com/office/drawing/2014/main" id="{F082374C-EC37-42E7-AE2E-9A337B0F2B0E}"/>
              </a:ext>
            </a:extLst>
          </p:cNvPr>
          <p:cNvPicPr>
            <a:picLocks noChangeAspect="1"/>
          </p:cNvPicPr>
          <p:nvPr/>
        </p:nvPicPr>
        <p:blipFill rotWithShape="1">
          <a:blip r:embed="rId6"/>
          <a:srcRect l="4241" t="5569" r="4569" b="7453"/>
          <a:stretch/>
        </p:blipFill>
        <p:spPr>
          <a:xfrm>
            <a:off x="6112043" y="761251"/>
            <a:ext cx="3031957" cy="1672821"/>
          </a:xfrm>
          <a:prstGeom prst="rect">
            <a:avLst/>
          </a:prstGeom>
        </p:spPr>
      </p:pic>
      <p:pic>
        <p:nvPicPr>
          <p:cNvPr id="14" name="Picture 13">
            <a:extLst>
              <a:ext uri="{FF2B5EF4-FFF2-40B4-BE49-F238E27FC236}">
                <a16:creationId xmlns:a16="http://schemas.microsoft.com/office/drawing/2014/main" id="{6888C848-2282-4296-8EE7-406F4D53117B}"/>
              </a:ext>
            </a:extLst>
          </p:cNvPr>
          <p:cNvPicPr>
            <a:picLocks noChangeAspect="1"/>
          </p:cNvPicPr>
          <p:nvPr/>
        </p:nvPicPr>
        <p:blipFill rotWithShape="1">
          <a:blip r:embed="rId7"/>
          <a:srcRect l="4845" t="6659" r="4845"/>
          <a:stretch/>
        </p:blipFill>
        <p:spPr>
          <a:xfrm>
            <a:off x="6146418" y="2523194"/>
            <a:ext cx="2963206" cy="1951957"/>
          </a:xfrm>
          <a:prstGeom prst="rect">
            <a:avLst/>
          </a:prstGeom>
        </p:spPr>
      </p:pic>
      <p:sp>
        <p:nvSpPr>
          <p:cNvPr id="15" name="TextBox 14">
            <a:extLst>
              <a:ext uri="{FF2B5EF4-FFF2-40B4-BE49-F238E27FC236}">
                <a16:creationId xmlns:a16="http://schemas.microsoft.com/office/drawing/2014/main" id="{4E444D91-5045-4C99-85AF-79FDF37CE7F5}"/>
              </a:ext>
            </a:extLst>
          </p:cNvPr>
          <p:cNvSpPr txBox="1"/>
          <p:nvPr/>
        </p:nvSpPr>
        <p:spPr>
          <a:xfrm>
            <a:off x="196436" y="179808"/>
            <a:ext cx="6424369" cy="400110"/>
          </a:xfrm>
          <a:prstGeom prst="rect">
            <a:avLst/>
          </a:prstGeom>
          <a:noFill/>
        </p:spPr>
        <p:txBody>
          <a:bodyPr wrap="square" rtlCol="0">
            <a:spAutoFit/>
          </a:bodyPr>
          <a:lstStyle/>
          <a:p>
            <a:r>
              <a:rPr lang="en-US" sz="2000" dirty="0">
                <a:latin typeface="Nunito" pitchFamily="2" charset="0"/>
              </a:rPr>
              <a:t>Final Mode: Decision Trees from Random Forest Model</a:t>
            </a:r>
            <a:endParaRPr lang="en-GB" sz="2000" dirty="0">
              <a:latin typeface="Nunito" pitchFamily="2" charset="0"/>
            </a:endParaRPr>
          </a:p>
        </p:txBody>
      </p:sp>
    </p:spTree>
    <p:extLst>
      <p:ext uri="{BB962C8B-B14F-4D97-AF65-F5344CB8AC3E}">
        <p14:creationId xmlns:p14="http://schemas.microsoft.com/office/powerpoint/2010/main" val="1892057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0ee00f67ea_0_55"/>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p>
            <a:pPr marL="0" lvl="0" indent="0" algn="l" rtl="0">
              <a:lnSpc>
                <a:spcPct val="100000"/>
              </a:lnSpc>
              <a:spcBef>
                <a:spcPts val="0"/>
              </a:spcBef>
              <a:spcAft>
                <a:spcPts val="0"/>
              </a:spcAft>
              <a:buNone/>
            </a:pPr>
            <a:endParaRPr dirty="0"/>
          </a:p>
        </p:txBody>
      </p:sp>
      <p:sp>
        <p:nvSpPr>
          <p:cNvPr id="176" name="Google Shape;176;g10ee00f67ea_0_55"/>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rgbClr val="000000"/>
                </a:solidFill>
              </a:rPr>
              <a:t>Business Problem Overview and Solution Approach</a:t>
            </a:r>
            <a:endParaRPr dirty="0">
              <a:solidFill>
                <a:srgbClr val="000000"/>
              </a:solidFill>
            </a:endParaRPr>
          </a:p>
        </p:txBody>
      </p:sp>
      <p:sp>
        <p:nvSpPr>
          <p:cNvPr id="6" name="Google Shape;125;p3">
            <a:extLst>
              <a:ext uri="{FF2B5EF4-FFF2-40B4-BE49-F238E27FC236}">
                <a16:creationId xmlns:a16="http://schemas.microsoft.com/office/drawing/2014/main" id="{8E1A3A75-0439-4F12-8374-0C880DBFF2EC}"/>
              </a:ext>
            </a:extLst>
          </p:cNvPr>
          <p:cNvSpPr txBox="1">
            <a:spLocks noGrp="1"/>
          </p:cNvSpPr>
          <p:nvPr>
            <p:ph type="body" idx="1"/>
          </p:nvPr>
        </p:nvSpPr>
        <p:spPr>
          <a:xfrm>
            <a:off x="202550" y="900300"/>
            <a:ext cx="8629800" cy="4110075"/>
          </a:xfrm>
          <a:prstGeom prst="rect">
            <a:avLst/>
          </a:prstGeom>
          <a:noFill/>
          <a:ln>
            <a:noFill/>
          </a:ln>
        </p:spPr>
        <p:txBody>
          <a:bodyPr spcFirstLastPara="1" wrap="square" lIns="91425" tIns="91425" rIns="91425" bIns="91425" anchor="t" anchorCtr="0">
            <a:noAutofit/>
          </a:bodyPr>
          <a:lstStyle/>
          <a:p>
            <a:pPr lvl="0" indent="-317500">
              <a:buClr>
                <a:srgbClr val="000000"/>
              </a:buClr>
              <a:buSzPts val="1400"/>
            </a:pPr>
            <a:r>
              <a:rPr lang="en-US" sz="1200" b="1" i="1" dirty="0">
                <a:solidFill>
                  <a:srgbClr val="000000"/>
                </a:solidFill>
              </a:rPr>
              <a:t>Problem Overview</a:t>
            </a:r>
            <a:r>
              <a:rPr lang="en-US" sz="1200" i="1" dirty="0">
                <a:solidFill>
                  <a:srgbClr val="000000"/>
                </a:solidFill>
              </a:rPr>
              <a:t>: </a:t>
            </a:r>
          </a:p>
          <a:p>
            <a:pPr marL="460375" lvl="1" indent="0">
              <a:spcBef>
                <a:spcPts val="300"/>
              </a:spcBef>
              <a:buNone/>
            </a:pPr>
            <a:r>
              <a:rPr lang="en-US" sz="1000" dirty="0"/>
              <a:t>“ReneWind” is a company working on improving the machinery/processes involved in the production of wind energy using machine learning and has collected data of generator failure of wind turbines using sensors. </a:t>
            </a:r>
          </a:p>
          <a:p>
            <a:pPr marL="460375" lvl="1" indent="0">
              <a:spcBef>
                <a:spcPts val="300"/>
              </a:spcBef>
              <a:buNone/>
            </a:pPr>
            <a:r>
              <a:rPr lang="en-US" sz="1000" dirty="0"/>
              <a:t>The objective is to build the best machine learning model that will help identify failures so that the generators could be repaired before failing/breaking to reduce the overall maintenance cost. The nature of predictions made by the classification model will translate as follows:</a:t>
            </a:r>
          </a:p>
          <a:p>
            <a:pPr marL="1089025" lvl="2" indent="-171450">
              <a:spcBef>
                <a:spcPts val="400"/>
              </a:spcBef>
              <a:buFont typeface="Arial" panose="020B0604020202020204" pitchFamily="34" charset="0"/>
              <a:buChar char="•"/>
            </a:pPr>
            <a:r>
              <a:rPr lang="en-US" sz="1000" dirty="0"/>
              <a:t>True positives (TP) are failures correctly predicted by the model. These will result in repairing costs.</a:t>
            </a:r>
          </a:p>
          <a:p>
            <a:pPr marL="1089025" lvl="2" indent="-171450">
              <a:spcBef>
                <a:spcPts val="400"/>
              </a:spcBef>
              <a:buFont typeface="Arial" panose="020B0604020202020204" pitchFamily="34" charset="0"/>
              <a:buChar char="•"/>
            </a:pPr>
            <a:r>
              <a:rPr lang="en-US" sz="1000" dirty="0"/>
              <a:t>False negatives (FN) are real failures where there is no detection by the model. These will result in replacement costs.</a:t>
            </a:r>
          </a:p>
          <a:p>
            <a:pPr marL="1089025" lvl="2" indent="-171450">
              <a:spcBef>
                <a:spcPts val="400"/>
              </a:spcBef>
              <a:buFont typeface="Arial" panose="020B0604020202020204" pitchFamily="34" charset="0"/>
              <a:buChar char="•"/>
            </a:pPr>
            <a:r>
              <a:rPr lang="en-US" sz="1000" dirty="0"/>
              <a:t>False positives (FP) are detections where there is no failure. These will result in inspection costs.</a:t>
            </a:r>
          </a:p>
          <a:p>
            <a:pPr marL="460375" lvl="1" indent="0">
              <a:spcBef>
                <a:spcPts val="500"/>
              </a:spcBef>
              <a:buNone/>
            </a:pPr>
            <a:r>
              <a:rPr lang="en-US" sz="1000" dirty="0"/>
              <a:t>It is given that the cost of repairing a generator is much less than the cost of replacing it, and the cost of inspection is less than the cost of repair.</a:t>
            </a:r>
          </a:p>
          <a:p>
            <a:pPr indent="-317500">
              <a:spcBef>
                <a:spcPts val="500"/>
              </a:spcBef>
              <a:buClr>
                <a:srgbClr val="000000"/>
              </a:buClr>
              <a:buSzPts val="1400"/>
            </a:pPr>
            <a:r>
              <a:rPr lang="en-US" sz="1200" b="1" i="1" dirty="0">
                <a:solidFill>
                  <a:srgbClr val="000000"/>
                </a:solidFill>
              </a:rPr>
              <a:t>Solution Approach:</a:t>
            </a:r>
          </a:p>
          <a:p>
            <a:pPr marL="858838" lvl="1" indent="-230188">
              <a:spcBef>
                <a:spcPts val="500"/>
              </a:spcBef>
              <a:buClr>
                <a:srgbClr val="000000"/>
              </a:buClr>
              <a:buSzPct val="100000"/>
              <a:buFont typeface="Wingdings" panose="05000000000000000000" pitchFamily="2" charset="2"/>
              <a:buChar char="Ø"/>
            </a:pPr>
            <a:r>
              <a:rPr lang="en-US" sz="1000" dirty="0">
                <a:solidFill>
                  <a:srgbClr val="000000"/>
                </a:solidFill>
              </a:rPr>
              <a:t>Data Overview &amp; EDA</a:t>
            </a:r>
          </a:p>
          <a:p>
            <a:pPr marL="858838" lvl="1" indent="-230188">
              <a:spcBef>
                <a:spcPts val="500"/>
              </a:spcBef>
              <a:buClr>
                <a:srgbClr val="000000"/>
              </a:buClr>
              <a:buSzPct val="100000"/>
              <a:buFont typeface="Wingdings" panose="05000000000000000000" pitchFamily="2" charset="2"/>
              <a:buChar char="Ø"/>
            </a:pPr>
            <a:r>
              <a:rPr lang="en-US" sz="1000" dirty="0">
                <a:solidFill>
                  <a:srgbClr val="000000"/>
                </a:solidFill>
              </a:rPr>
              <a:t>Data pre-processing</a:t>
            </a:r>
          </a:p>
          <a:p>
            <a:pPr marL="858838" lvl="1" indent="-230188">
              <a:spcBef>
                <a:spcPts val="500"/>
              </a:spcBef>
              <a:buClr>
                <a:srgbClr val="000000"/>
              </a:buClr>
              <a:buSzPct val="100000"/>
              <a:buFont typeface="Wingdings" panose="05000000000000000000" pitchFamily="2" charset="2"/>
              <a:buChar char="Ø"/>
            </a:pPr>
            <a:r>
              <a:rPr lang="en-US" sz="1000" dirty="0">
                <a:solidFill>
                  <a:srgbClr val="000000"/>
                </a:solidFill>
              </a:rPr>
              <a:t>Model Building &amp; Comparison</a:t>
            </a:r>
          </a:p>
          <a:p>
            <a:pPr marL="858838" lvl="1" indent="-230188">
              <a:spcBef>
                <a:spcPts val="500"/>
              </a:spcBef>
              <a:buClr>
                <a:srgbClr val="000000"/>
              </a:buClr>
              <a:buSzPct val="100000"/>
              <a:buFont typeface="Wingdings" panose="05000000000000000000" pitchFamily="2" charset="2"/>
              <a:buChar char="Ø"/>
            </a:pPr>
            <a:r>
              <a:rPr lang="en-US" sz="1000" dirty="0">
                <a:solidFill>
                  <a:srgbClr val="000000"/>
                </a:solidFill>
              </a:rPr>
              <a:t>Model Tuning &amp; Testing</a:t>
            </a:r>
          </a:p>
          <a:p>
            <a:pPr marL="858838" lvl="1" indent="-230188">
              <a:spcBef>
                <a:spcPts val="500"/>
              </a:spcBef>
              <a:buClr>
                <a:srgbClr val="000000"/>
              </a:buClr>
              <a:buSzPct val="100000"/>
              <a:buFont typeface="Wingdings" panose="05000000000000000000" pitchFamily="2" charset="2"/>
              <a:buChar char="Ø"/>
            </a:pPr>
            <a:r>
              <a:rPr lang="en-US" sz="1000" dirty="0">
                <a:solidFill>
                  <a:srgbClr val="000000"/>
                </a:solidFill>
              </a:rPr>
              <a:t>Model Pipeline set-up</a:t>
            </a:r>
          </a:p>
          <a:p>
            <a:pPr marL="858838" lvl="1" indent="-230188">
              <a:spcBef>
                <a:spcPts val="500"/>
              </a:spcBef>
              <a:buClr>
                <a:srgbClr val="000000"/>
              </a:buClr>
              <a:buSzPct val="100000"/>
              <a:buFont typeface="Wingdings" panose="05000000000000000000" pitchFamily="2" charset="2"/>
              <a:buChar char="Ø"/>
            </a:pPr>
            <a:r>
              <a:rPr lang="en-US" sz="1000" dirty="0">
                <a:solidFill>
                  <a:srgbClr val="000000"/>
                </a:solidFill>
              </a:rPr>
              <a:t>Executive Summary - Actionable insights and summary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4" name="Google Shape;124;p3">
            <a:extLst>
              <a:ext uri="{FF2B5EF4-FFF2-40B4-BE49-F238E27FC236}">
                <a16:creationId xmlns:a16="http://schemas.microsoft.com/office/drawing/2014/main" id="{B56335D7-2D7D-4087-8CDD-45422F1A0FAD}"/>
              </a:ext>
            </a:extLst>
          </p:cNvPr>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lvl="0"/>
            <a:r>
              <a:rPr lang="en" dirty="0">
                <a:solidFill>
                  <a:srgbClr val="000000"/>
                </a:solidFill>
              </a:rPr>
              <a:t>Data Background and Contents</a:t>
            </a:r>
            <a:endParaRPr dirty="0">
              <a:solidFill>
                <a:srgbClr val="000000"/>
              </a:solidFill>
            </a:endParaRPr>
          </a:p>
        </p:txBody>
      </p:sp>
      <p:graphicFrame>
        <p:nvGraphicFramePr>
          <p:cNvPr id="17" name="Table 16">
            <a:extLst>
              <a:ext uri="{FF2B5EF4-FFF2-40B4-BE49-F238E27FC236}">
                <a16:creationId xmlns:a16="http://schemas.microsoft.com/office/drawing/2014/main" id="{DD6B3D55-6FD7-4D80-BBDC-714E6F49F6F1}"/>
              </a:ext>
            </a:extLst>
          </p:cNvPr>
          <p:cNvGraphicFramePr>
            <a:graphicFrameLocks noGrp="1"/>
          </p:cNvGraphicFramePr>
          <p:nvPr>
            <p:extLst>
              <p:ext uri="{D42A27DB-BD31-4B8C-83A1-F6EECF244321}">
                <p14:modId xmlns:p14="http://schemas.microsoft.com/office/powerpoint/2010/main" val="334698643"/>
              </p:ext>
            </p:extLst>
          </p:nvPr>
        </p:nvGraphicFramePr>
        <p:xfrm>
          <a:off x="792438" y="3644017"/>
          <a:ext cx="1957637" cy="419220"/>
        </p:xfrm>
        <a:graphic>
          <a:graphicData uri="http://schemas.openxmlformats.org/drawingml/2006/table">
            <a:tbl>
              <a:tblPr/>
              <a:tblGrid>
                <a:gridCol w="963221">
                  <a:extLst>
                    <a:ext uri="{9D8B030D-6E8A-4147-A177-3AD203B41FA5}">
                      <a16:colId xmlns:a16="http://schemas.microsoft.com/office/drawing/2014/main" val="2976509371"/>
                    </a:ext>
                  </a:extLst>
                </a:gridCol>
                <a:gridCol w="994416">
                  <a:extLst>
                    <a:ext uri="{9D8B030D-6E8A-4147-A177-3AD203B41FA5}">
                      <a16:colId xmlns:a16="http://schemas.microsoft.com/office/drawing/2014/main" val="1544025106"/>
                    </a:ext>
                  </a:extLst>
                </a:gridCol>
              </a:tblGrid>
              <a:tr h="198590">
                <a:tc>
                  <a:txBody>
                    <a:bodyPr/>
                    <a:lstStyle/>
                    <a:p>
                      <a:pPr marR="0" algn="ctr" rtl="0" fontAlgn="b">
                        <a:lnSpc>
                          <a:spcPct val="100000"/>
                        </a:lnSpc>
                        <a:spcBef>
                          <a:spcPts val="0"/>
                        </a:spcBef>
                        <a:spcAft>
                          <a:spcPts val="0"/>
                        </a:spcAft>
                        <a:buClr>
                          <a:srgbClr val="000000"/>
                        </a:buClr>
                        <a:buFont typeface="Arial"/>
                      </a:pPr>
                      <a:r>
                        <a:rPr lang="en-US" sz="1000" b="1" i="0" u="none" strike="noStrike" cap="none" dirty="0">
                          <a:solidFill>
                            <a:srgbClr val="000000"/>
                          </a:solidFill>
                          <a:effectLst/>
                          <a:latin typeface="Nunito" pitchFamily="2" charset="0"/>
                          <a:ea typeface="+mn-ea"/>
                          <a:cs typeface="+mn-cs"/>
                          <a:sym typeface="Arial"/>
                        </a:rPr>
                        <a:t>Observations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R="0" algn="ctr" rtl="0" fontAlgn="b">
                        <a:lnSpc>
                          <a:spcPct val="100000"/>
                        </a:lnSpc>
                        <a:spcBef>
                          <a:spcPts val="0"/>
                        </a:spcBef>
                        <a:spcAft>
                          <a:spcPts val="0"/>
                        </a:spcAft>
                        <a:buClr>
                          <a:srgbClr val="000000"/>
                        </a:buClr>
                        <a:buFont typeface="Arial"/>
                      </a:pPr>
                      <a:r>
                        <a:rPr lang="en-US" sz="1000" b="1" i="0" u="none" strike="noStrike" cap="none" dirty="0">
                          <a:solidFill>
                            <a:srgbClr val="000000"/>
                          </a:solidFill>
                          <a:effectLst/>
                          <a:latin typeface="Nunito" pitchFamily="2" charset="0"/>
                          <a:ea typeface="+mn-ea"/>
                          <a:cs typeface="+mn-cs"/>
                          <a:sym typeface="Arial"/>
                        </a:rPr>
                        <a:t>Variables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109683956"/>
                  </a:ext>
                </a:extLst>
              </a:tr>
              <a:tr h="220630">
                <a:tc>
                  <a:txBody>
                    <a:bodyPr/>
                    <a:lstStyle/>
                    <a:p>
                      <a:pPr algn="ctr" fontAlgn="ctr"/>
                      <a:r>
                        <a:rPr lang="en-US" sz="1000" dirty="0">
                          <a:latin typeface="Nunito" pitchFamily="2" charset="0"/>
                        </a:rPr>
                        <a:t>20000</a:t>
                      </a:r>
                      <a:endParaRPr lang="en-US" sz="1000" b="0" i="0" u="none" strike="noStrike" dirty="0">
                        <a:solidFill>
                          <a:srgbClr val="000000"/>
                        </a:solidFill>
                        <a:effectLst/>
                        <a:latin typeface="Nunito" pitchFamily="2" charset="0"/>
                      </a:endParaRP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Nunito" pitchFamily="2" charset="0"/>
                        </a:rPr>
                        <a:t>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1305156"/>
                  </a:ext>
                </a:extLst>
              </a:tr>
            </a:tbl>
          </a:graphicData>
        </a:graphic>
      </p:graphicFrame>
      <p:sp>
        <p:nvSpPr>
          <p:cNvPr id="3" name="Text Placeholder 2">
            <a:extLst>
              <a:ext uri="{FF2B5EF4-FFF2-40B4-BE49-F238E27FC236}">
                <a16:creationId xmlns:a16="http://schemas.microsoft.com/office/drawing/2014/main" id="{C6399889-F13D-4016-8501-C0CB5F4D64C2}"/>
              </a:ext>
            </a:extLst>
          </p:cNvPr>
          <p:cNvSpPr>
            <a:spLocks noGrp="1"/>
          </p:cNvSpPr>
          <p:nvPr>
            <p:ph type="body" idx="1"/>
          </p:nvPr>
        </p:nvSpPr>
        <p:spPr>
          <a:xfrm>
            <a:off x="432769" y="2112937"/>
            <a:ext cx="3720263" cy="1187415"/>
          </a:xfrm>
        </p:spPr>
        <p:txBody>
          <a:bodyPr/>
          <a:lstStyle/>
          <a:p>
            <a:pPr marL="230188" lvl="0" indent="-206375">
              <a:buClr>
                <a:srgbClr val="000000"/>
              </a:buClr>
              <a:buSzPts val="1400"/>
            </a:pPr>
            <a:r>
              <a:rPr lang="en-US" sz="1200" b="1" i="1" dirty="0">
                <a:solidFill>
                  <a:srgbClr val="000000"/>
                </a:solidFill>
              </a:rPr>
              <a:t>Training Data</a:t>
            </a:r>
            <a:r>
              <a:rPr lang="en-US" sz="1200" dirty="0">
                <a:solidFill>
                  <a:srgbClr val="000000"/>
                </a:solidFill>
              </a:rPr>
              <a:t>:</a:t>
            </a:r>
          </a:p>
          <a:p>
            <a:pPr marL="687388" lvl="1" indent="-206375">
              <a:buClr>
                <a:srgbClr val="000000"/>
              </a:buClr>
              <a:buSzPts val="1400"/>
            </a:pPr>
            <a:r>
              <a:rPr lang="en-US" sz="1000" dirty="0">
                <a:solidFill>
                  <a:srgbClr val="000000"/>
                </a:solidFill>
              </a:rPr>
              <a:t>V1 &amp; V2 had 18 missing values each</a:t>
            </a:r>
          </a:p>
          <a:p>
            <a:endParaRPr lang="en-GB" dirty="0"/>
          </a:p>
        </p:txBody>
      </p:sp>
      <p:sp>
        <p:nvSpPr>
          <p:cNvPr id="2" name="TextBox 1">
            <a:extLst>
              <a:ext uri="{FF2B5EF4-FFF2-40B4-BE49-F238E27FC236}">
                <a16:creationId xmlns:a16="http://schemas.microsoft.com/office/drawing/2014/main" id="{15059287-242B-4A67-9D84-1FD37EA24D49}"/>
              </a:ext>
            </a:extLst>
          </p:cNvPr>
          <p:cNvSpPr txBox="1"/>
          <p:nvPr/>
        </p:nvSpPr>
        <p:spPr>
          <a:xfrm>
            <a:off x="432769" y="1132787"/>
            <a:ext cx="8278461" cy="646331"/>
          </a:xfrm>
          <a:prstGeom prst="rect">
            <a:avLst/>
          </a:prstGeom>
          <a:noFill/>
        </p:spPr>
        <p:txBody>
          <a:bodyPr wrap="square" rtlCol="0">
            <a:spAutoFit/>
          </a:bodyPr>
          <a:lstStyle/>
          <a:p>
            <a:r>
              <a:rPr lang="en-US" sz="1200" dirty="0">
                <a:latin typeface="Nunito" panose="020B0604020202020204" charset="0"/>
              </a:rPr>
              <a:t>ReneWind provided us with two data sets. Training data and testing data both with 40 variables numbered from V1 to V40 and the target variables; “1” in the target variables should be considered as “failure” and “0” represents “No failure”.</a:t>
            </a:r>
          </a:p>
        </p:txBody>
      </p:sp>
      <p:graphicFrame>
        <p:nvGraphicFramePr>
          <p:cNvPr id="10" name="Table 9">
            <a:extLst>
              <a:ext uri="{FF2B5EF4-FFF2-40B4-BE49-F238E27FC236}">
                <a16:creationId xmlns:a16="http://schemas.microsoft.com/office/drawing/2014/main" id="{67B29797-FCD9-445C-8DFE-FBE14F29ACF6}"/>
              </a:ext>
            </a:extLst>
          </p:cNvPr>
          <p:cNvGraphicFramePr>
            <a:graphicFrameLocks noGrp="1"/>
          </p:cNvGraphicFramePr>
          <p:nvPr>
            <p:extLst>
              <p:ext uri="{D42A27DB-BD31-4B8C-83A1-F6EECF244321}">
                <p14:modId xmlns:p14="http://schemas.microsoft.com/office/powerpoint/2010/main" val="2309294931"/>
              </p:ext>
            </p:extLst>
          </p:nvPr>
        </p:nvGraphicFramePr>
        <p:xfrm>
          <a:off x="4990968" y="3644017"/>
          <a:ext cx="1932346" cy="419220"/>
        </p:xfrm>
        <a:graphic>
          <a:graphicData uri="http://schemas.openxmlformats.org/drawingml/2006/table">
            <a:tbl>
              <a:tblPr/>
              <a:tblGrid>
                <a:gridCol w="950776">
                  <a:extLst>
                    <a:ext uri="{9D8B030D-6E8A-4147-A177-3AD203B41FA5}">
                      <a16:colId xmlns:a16="http://schemas.microsoft.com/office/drawing/2014/main" val="2976509371"/>
                    </a:ext>
                  </a:extLst>
                </a:gridCol>
                <a:gridCol w="981570">
                  <a:extLst>
                    <a:ext uri="{9D8B030D-6E8A-4147-A177-3AD203B41FA5}">
                      <a16:colId xmlns:a16="http://schemas.microsoft.com/office/drawing/2014/main" val="1544025106"/>
                    </a:ext>
                  </a:extLst>
                </a:gridCol>
              </a:tblGrid>
              <a:tr h="198590">
                <a:tc>
                  <a:txBody>
                    <a:bodyPr/>
                    <a:lstStyle/>
                    <a:p>
                      <a:pPr marR="0" algn="ctr" rtl="0" fontAlgn="b">
                        <a:lnSpc>
                          <a:spcPct val="100000"/>
                        </a:lnSpc>
                        <a:spcBef>
                          <a:spcPts val="0"/>
                        </a:spcBef>
                        <a:spcAft>
                          <a:spcPts val="0"/>
                        </a:spcAft>
                        <a:buClr>
                          <a:srgbClr val="000000"/>
                        </a:buClr>
                        <a:buFont typeface="Arial"/>
                      </a:pPr>
                      <a:r>
                        <a:rPr lang="en-US" sz="1000" b="1" i="0" u="none" strike="noStrike" cap="none" dirty="0">
                          <a:solidFill>
                            <a:srgbClr val="000000"/>
                          </a:solidFill>
                          <a:effectLst/>
                          <a:latin typeface="Nunito" pitchFamily="2" charset="0"/>
                          <a:ea typeface="+mn-ea"/>
                          <a:cs typeface="+mn-cs"/>
                          <a:sym typeface="Arial"/>
                        </a:rPr>
                        <a:t>Observations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marR="0" algn="ctr" rtl="0" fontAlgn="b">
                        <a:lnSpc>
                          <a:spcPct val="100000"/>
                        </a:lnSpc>
                        <a:spcBef>
                          <a:spcPts val="0"/>
                        </a:spcBef>
                        <a:spcAft>
                          <a:spcPts val="0"/>
                        </a:spcAft>
                        <a:buClr>
                          <a:srgbClr val="000000"/>
                        </a:buClr>
                        <a:buFont typeface="Arial"/>
                      </a:pPr>
                      <a:r>
                        <a:rPr lang="en-US" sz="1000" b="1" i="0" u="none" strike="noStrike" cap="none" dirty="0">
                          <a:solidFill>
                            <a:srgbClr val="000000"/>
                          </a:solidFill>
                          <a:effectLst/>
                          <a:latin typeface="Nunito" pitchFamily="2" charset="0"/>
                          <a:ea typeface="+mn-ea"/>
                          <a:cs typeface="+mn-cs"/>
                          <a:sym typeface="Arial"/>
                        </a:rPr>
                        <a:t>Variables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3109683956"/>
                  </a:ext>
                </a:extLst>
              </a:tr>
              <a:tr h="220630">
                <a:tc>
                  <a:txBody>
                    <a:bodyPr/>
                    <a:lstStyle/>
                    <a:p>
                      <a:pPr algn="ctr" fontAlgn="ctr"/>
                      <a:r>
                        <a:rPr lang="en-US" sz="1000" dirty="0">
                          <a:latin typeface="Nunito" pitchFamily="2" charset="0"/>
                        </a:rPr>
                        <a:t>5000</a:t>
                      </a:r>
                      <a:endParaRPr lang="en-US" sz="1000" b="0" i="0" u="none" strike="noStrike" dirty="0">
                        <a:solidFill>
                          <a:srgbClr val="000000"/>
                        </a:solidFill>
                        <a:effectLst/>
                        <a:latin typeface="Nunito" pitchFamily="2" charset="0"/>
                      </a:endParaRPr>
                    </a:p>
                  </a:txBody>
                  <a:tcPr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Nunito" pitchFamily="2" charset="0"/>
                        </a:rPr>
                        <a:t>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1305156"/>
                  </a:ext>
                </a:extLst>
              </a:tr>
            </a:tbl>
          </a:graphicData>
        </a:graphic>
      </p:graphicFrame>
      <p:sp>
        <p:nvSpPr>
          <p:cNvPr id="11" name="Text Placeholder 2">
            <a:extLst>
              <a:ext uri="{FF2B5EF4-FFF2-40B4-BE49-F238E27FC236}">
                <a16:creationId xmlns:a16="http://schemas.microsoft.com/office/drawing/2014/main" id="{C0EF0817-4C98-465A-80DF-C37566A298AE}"/>
              </a:ext>
            </a:extLst>
          </p:cNvPr>
          <p:cNvSpPr txBox="1">
            <a:spLocks/>
          </p:cNvSpPr>
          <p:nvPr/>
        </p:nvSpPr>
        <p:spPr>
          <a:xfrm>
            <a:off x="4990967" y="2114196"/>
            <a:ext cx="3720263" cy="11874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marL="230188" indent="-206375">
              <a:buClr>
                <a:srgbClr val="000000"/>
              </a:buClr>
              <a:buSzPts val="1400"/>
            </a:pPr>
            <a:r>
              <a:rPr lang="en-US" sz="1200" b="1" i="1" dirty="0">
                <a:solidFill>
                  <a:srgbClr val="000000"/>
                </a:solidFill>
              </a:rPr>
              <a:t>Testing Data</a:t>
            </a:r>
            <a:r>
              <a:rPr lang="en-US" sz="1200" dirty="0">
                <a:solidFill>
                  <a:srgbClr val="000000"/>
                </a:solidFill>
              </a:rPr>
              <a:t>:</a:t>
            </a:r>
          </a:p>
          <a:p>
            <a:pPr marL="687388" lvl="1" indent="-206375">
              <a:buClr>
                <a:srgbClr val="000000"/>
              </a:buClr>
              <a:buSzPts val="1400"/>
            </a:pPr>
            <a:r>
              <a:rPr lang="en-US" sz="1000" dirty="0">
                <a:solidFill>
                  <a:srgbClr val="000000"/>
                </a:solidFill>
              </a:rPr>
              <a:t>V1 had 5 missing values</a:t>
            </a:r>
          </a:p>
          <a:p>
            <a:pPr marL="687388" lvl="1" indent="-206375">
              <a:buClr>
                <a:srgbClr val="000000"/>
              </a:buClr>
              <a:buSzPts val="1400"/>
            </a:pPr>
            <a:r>
              <a:rPr lang="en-US" sz="1000" dirty="0">
                <a:solidFill>
                  <a:srgbClr val="000000"/>
                </a:solidFill>
              </a:rPr>
              <a:t>V2 had 6 missing values</a:t>
            </a:r>
          </a:p>
          <a:p>
            <a:endParaRPr lang="en-GB" dirty="0"/>
          </a:p>
        </p:txBody>
      </p:sp>
      <p:pic>
        <p:nvPicPr>
          <p:cNvPr id="4" name="Picture 3">
            <a:extLst>
              <a:ext uri="{FF2B5EF4-FFF2-40B4-BE49-F238E27FC236}">
                <a16:creationId xmlns:a16="http://schemas.microsoft.com/office/drawing/2014/main" id="{8338EB6D-4779-431B-8E86-0D40650194EF}"/>
              </a:ext>
            </a:extLst>
          </p:cNvPr>
          <p:cNvPicPr>
            <a:picLocks noChangeAspect="1"/>
          </p:cNvPicPr>
          <p:nvPr/>
        </p:nvPicPr>
        <p:blipFill>
          <a:blip r:embed="rId3"/>
          <a:stretch>
            <a:fillRect/>
          </a:stretch>
        </p:blipFill>
        <p:spPr>
          <a:xfrm>
            <a:off x="2807424" y="2876873"/>
            <a:ext cx="1345608" cy="1787736"/>
          </a:xfrm>
          <a:prstGeom prst="rect">
            <a:avLst/>
          </a:prstGeom>
        </p:spPr>
      </p:pic>
      <p:pic>
        <p:nvPicPr>
          <p:cNvPr id="5" name="Picture 4">
            <a:extLst>
              <a:ext uri="{FF2B5EF4-FFF2-40B4-BE49-F238E27FC236}">
                <a16:creationId xmlns:a16="http://schemas.microsoft.com/office/drawing/2014/main" id="{020A3315-9476-4C64-BF57-CBFD501411B8}"/>
              </a:ext>
            </a:extLst>
          </p:cNvPr>
          <p:cNvPicPr>
            <a:picLocks noChangeAspect="1"/>
          </p:cNvPicPr>
          <p:nvPr/>
        </p:nvPicPr>
        <p:blipFill rotWithShape="1">
          <a:blip r:embed="rId4"/>
          <a:srcRect t="1483"/>
          <a:stretch/>
        </p:blipFill>
        <p:spPr>
          <a:xfrm>
            <a:off x="7345364" y="2876871"/>
            <a:ext cx="1345608" cy="17877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e9006cb6c_1_7"/>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rPr>
              <a:t>EDA Results</a:t>
            </a:r>
            <a:endParaRPr dirty="0">
              <a:solidFill>
                <a:srgbClr val="000000"/>
              </a:solidFill>
            </a:endParaRPr>
          </a:p>
        </p:txBody>
      </p:sp>
      <p:sp>
        <p:nvSpPr>
          <p:cNvPr id="132" name="Google Shape;132;g10e9006cb6c_1_7"/>
          <p:cNvSpPr txBox="1"/>
          <p:nvPr/>
        </p:nvSpPr>
        <p:spPr>
          <a:xfrm>
            <a:off x="4077350" y="4568775"/>
            <a:ext cx="50106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i="1" u="sng" dirty="0">
                <a:solidFill>
                  <a:schemeClr val="hlink"/>
                </a:solidFill>
                <a:latin typeface="Nunito"/>
                <a:ea typeface="Nunito"/>
                <a:cs typeface="Nunito"/>
                <a:sym typeface="Nunito"/>
                <a:hlinkClick r:id="rId3" action="ppaction://hlinksldjump"/>
              </a:rPr>
              <a:t>Link to Appendix slide on data background check</a:t>
            </a:r>
            <a:endParaRPr sz="1200" i="1" dirty="0">
              <a:solidFill>
                <a:srgbClr val="666666"/>
              </a:solidFill>
              <a:latin typeface="Nunito"/>
              <a:ea typeface="Nunito"/>
              <a:cs typeface="Nunito"/>
              <a:sym typeface="Nunito"/>
            </a:endParaRPr>
          </a:p>
        </p:txBody>
      </p:sp>
      <p:sp>
        <p:nvSpPr>
          <p:cNvPr id="7" name="TextBox 6">
            <a:extLst>
              <a:ext uri="{FF2B5EF4-FFF2-40B4-BE49-F238E27FC236}">
                <a16:creationId xmlns:a16="http://schemas.microsoft.com/office/drawing/2014/main" id="{BF3BE7A4-ED56-4C05-AC28-53F581F027F6}"/>
              </a:ext>
            </a:extLst>
          </p:cNvPr>
          <p:cNvSpPr txBox="1"/>
          <p:nvPr/>
        </p:nvSpPr>
        <p:spPr>
          <a:xfrm>
            <a:off x="420850" y="861979"/>
            <a:ext cx="8467062" cy="3649717"/>
          </a:xfrm>
          <a:prstGeom prst="rect">
            <a:avLst/>
          </a:prstGeom>
          <a:noFill/>
        </p:spPr>
        <p:txBody>
          <a:bodyPr wrap="square" rtlCol="0">
            <a:spAutoFit/>
          </a:bodyPr>
          <a:lstStyle/>
          <a:p>
            <a:pPr>
              <a:lnSpc>
                <a:spcPct val="200000"/>
              </a:lnSpc>
              <a:spcBef>
                <a:spcPts val="1000"/>
              </a:spcBef>
            </a:pPr>
            <a:r>
              <a:rPr lang="en-US" sz="1200" dirty="0">
                <a:latin typeface="Nunito" panose="020B0604020202020204" charset="0"/>
              </a:rPr>
              <a:t>Upon conducting a exploratory data analysis of the raw data for all the 40 variables that whose readings are obtained by the sensors on the wind turbines we see that all the variables have a </a:t>
            </a:r>
            <a:r>
              <a:rPr lang="en-US" sz="1200" b="1" dirty="0">
                <a:latin typeface="Nunito" panose="020B0604020202020204" charset="0"/>
              </a:rPr>
              <a:t>normal distribution </a:t>
            </a:r>
            <a:r>
              <a:rPr lang="en-US" sz="1200" dirty="0">
                <a:latin typeface="Nunito" panose="020B0604020202020204" charset="0"/>
              </a:rPr>
              <a:t>and there was </a:t>
            </a:r>
            <a:r>
              <a:rPr lang="en-US" sz="1200" b="1" dirty="0">
                <a:latin typeface="Nunito" panose="020B0604020202020204" charset="0"/>
              </a:rPr>
              <a:t>no significant skewness or outliers</a:t>
            </a:r>
            <a:r>
              <a:rPr lang="en-US" sz="1200" dirty="0">
                <a:latin typeface="Nunito" panose="020B0604020202020204" charset="0"/>
              </a:rPr>
              <a:t> detected in any of the data except in the target variable. Since information about the actual variables are is confidential we cant derive much insight about the relations or significance of information from the visual analysis but we nevertheless display the statistical summary. </a:t>
            </a:r>
            <a:r>
              <a:rPr lang="en-US" sz="1200" i="1" dirty="0">
                <a:latin typeface="Nunito" panose="020B0604020202020204" charset="0"/>
              </a:rPr>
              <a:t>Few of the graphs plotted are attached in the appendix.</a:t>
            </a:r>
          </a:p>
          <a:p>
            <a:pPr>
              <a:lnSpc>
                <a:spcPct val="200000"/>
              </a:lnSpc>
              <a:spcBef>
                <a:spcPts val="1000"/>
              </a:spcBef>
            </a:pPr>
            <a:endParaRPr lang="en-US" sz="1200" dirty="0">
              <a:latin typeface="Nunito" panose="020B0604020202020204" charset="0"/>
            </a:endParaRPr>
          </a:p>
          <a:p>
            <a:pPr>
              <a:lnSpc>
                <a:spcPct val="150000"/>
              </a:lnSpc>
              <a:spcBef>
                <a:spcPts val="1000"/>
              </a:spcBef>
            </a:pPr>
            <a:r>
              <a:rPr lang="en-US" sz="1200" b="1" i="1" u="sng" dirty="0">
                <a:latin typeface="Nunito" panose="020B0604020202020204" charset="0"/>
              </a:rPr>
              <a:t>Note</a:t>
            </a:r>
            <a:r>
              <a:rPr lang="en-US" sz="1200" dirty="0">
                <a:latin typeface="Nunito" panose="020B0604020202020204" charset="0"/>
              </a:rPr>
              <a:t>: The mean, min, max etc. for all columns are given in the statistical summary in a table in Appendix-A. Also, note that bivariate analysis is also not possible as we don’t know which of the variables to pair together for analysis or what is their significance. Building a </a:t>
            </a:r>
            <a:r>
              <a:rPr lang="en-US" sz="1200" i="1" u="sng" dirty="0">
                <a:solidFill>
                  <a:schemeClr val="hlink"/>
                </a:solidFill>
                <a:latin typeface="Nunito"/>
                <a:hlinkClick r:id="rId4" action="ppaction://hlinksldjump"/>
              </a:rPr>
              <a:t>heat</a:t>
            </a:r>
            <a:r>
              <a:rPr lang="en-US" sz="1200" i="1" u="sng" dirty="0">
                <a:solidFill>
                  <a:schemeClr val="hlink"/>
                </a:solidFill>
                <a:latin typeface="Nunito"/>
              </a:rPr>
              <a:t> map</a:t>
            </a:r>
            <a:r>
              <a:rPr lang="en-US" sz="1200" dirty="0">
                <a:latin typeface="Nunito" panose="020B0604020202020204" charset="0"/>
              </a:rPr>
              <a:t> we did see quite a few variables had a strong correlation with each other. The visual is attached in the Appendix slide for reference.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202550" y="289279"/>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a:solidFill>
                  <a:srgbClr val="000000"/>
                </a:solidFill>
              </a:rPr>
              <a:t>Data Preprocessing </a:t>
            </a:r>
            <a:endParaRPr dirty="0">
              <a:solidFill>
                <a:srgbClr val="000000"/>
              </a:solidFill>
            </a:endParaRPr>
          </a:p>
        </p:txBody>
      </p:sp>
      <p:sp>
        <p:nvSpPr>
          <p:cNvPr id="138" name="Google Shape;138;p4"/>
          <p:cNvSpPr txBox="1">
            <a:spLocks noGrp="1"/>
          </p:cNvSpPr>
          <p:nvPr>
            <p:ph type="body" idx="1"/>
          </p:nvPr>
        </p:nvSpPr>
        <p:spPr>
          <a:xfrm>
            <a:off x="202550" y="861975"/>
            <a:ext cx="8629800" cy="3706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2D3B45"/>
              </a:buClr>
              <a:buSzPts val="1400"/>
              <a:buChar char="●"/>
            </a:pPr>
            <a:r>
              <a:rPr lang="en" sz="1400" dirty="0">
                <a:solidFill>
                  <a:srgbClr val="2D3B45"/>
                </a:solidFill>
                <a:highlight>
                  <a:srgbClr val="FFFFFF"/>
                </a:highlight>
              </a:rPr>
              <a:t>Duplicate value check</a:t>
            </a:r>
            <a:endParaRPr sz="1400" dirty="0">
              <a:solidFill>
                <a:srgbClr val="2D3B45"/>
              </a:solidFill>
              <a:highlight>
                <a:srgbClr val="FFFFFF"/>
              </a:highlight>
            </a:endParaRPr>
          </a:p>
          <a:p>
            <a:pPr marL="457200" lvl="0" indent="-317500" algn="l" rtl="0">
              <a:lnSpc>
                <a:spcPct val="115000"/>
              </a:lnSpc>
              <a:spcBef>
                <a:spcPts val="1000"/>
              </a:spcBef>
              <a:spcAft>
                <a:spcPts val="0"/>
              </a:spcAft>
              <a:buClr>
                <a:srgbClr val="2D3B45"/>
              </a:buClr>
              <a:buSzPts val="1400"/>
              <a:buChar char="●"/>
            </a:pPr>
            <a:r>
              <a:rPr lang="en" sz="1400" dirty="0">
                <a:solidFill>
                  <a:srgbClr val="2D3B45"/>
                </a:solidFill>
                <a:highlight>
                  <a:srgbClr val="FFFFFF"/>
                </a:highlight>
              </a:rPr>
              <a:t>Missing value treatment</a:t>
            </a:r>
            <a:endParaRPr sz="1400" dirty="0">
              <a:solidFill>
                <a:srgbClr val="2D3B45"/>
              </a:solidFill>
              <a:highlight>
                <a:srgbClr val="FFFFFF"/>
              </a:highlight>
            </a:endParaRPr>
          </a:p>
          <a:p>
            <a:pPr marL="457200" lvl="0" indent="-317500" algn="l" rtl="0">
              <a:lnSpc>
                <a:spcPct val="115000"/>
              </a:lnSpc>
              <a:spcBef>
                <a:spcPts val="1000"/>
              </a:spcBef>
              <a:spcAft>
                <a:spcPts val="0"/>
              </a:spcAft>
              <a:buClr>
                <a:srgbClr val="2D3B45"/>
              </a:buClr>
              <a:buSzPts val="1400"/>
              <a:buChar char="●"/>
            </a:pPr>
            <a:r>
              <a:rPr lang="en" sz="1400" dirty="0">
                <a:solidFill>
                  <a:srgbClr val="2D3B45"/>
                </a:solidFill>
                <a:highlight>
                  <a:srgbClr val="FFFFFF"/>
                </a:highlight>
              </a:rPr>
              <a:t>Outlier check (</a:t>
            </a:r>
            <a:r>
              <a:rPr lang="en" sz="1400" dirty="0">
                <a:solidFill>
                  <a:srgbClr val="2D3B45"/>
                </a:solidFill>
                <a:highlight>
                  <a:schemeClr val="lt1"/>
                </a:highlight>
              </a:rPr>
              <a:t>treatment </a:t>
            </a:r>
            <a:r>
              <a:rPr lang="en" sz="1400" dirty="0">
                <a:solidFill>
                  <a:srgbClr val="2D3B45"/>
                </a:solidFill>
                <a:highlight>
                  <a:srgbClr val="FFFFFF"/>
                </a:highlight>
              </a:rPr>
              <a:t>if needed)</a:t>
            </a:r>
            <a:endParaRPr sz="1400" dirty="0">
              <a:solidFill>
                <a:srgbClr val="2D3B45"/>
              </a:solidFill>
              <a:highlight>
                <a:srgbClr val="FFFFFF"/>
              </a:highlight>
            </a:endParaRPr>
          </a:p>
          <a:p>
            <a:pPr marL="457200" lvl="0" indent="-317500" algn="l" rtl="0">
              <a:lnSpc>
                <a:spcPct val="115000"/>
              </a:lnSpc>
              <a:spcBef>
                <a:spcPts val="1000"/>
              </a:spcBef>
              <a:spcAft>
                <a:spcPts val="0"/>
              </a:spcAft>
              <a:buClr>
                <a:srgbClr val="2D3B45"/>
              </a:buClr>
              <a:buSzPts val="1400"/>
              <a:buChar char="●"/>
            </a:pPr>
            <a:r>
              <a:rPr lang="en" sz="1400" dirty="0">
                <a:solidFill>
                  <a:srgbClr val="2D3B45"/>
                </a:solidFill>
                <a:highlight>
                  <a:srgbClr val="FFFFFF"/>
                </a:highlight>
              </a:rPr>
              <a:t>Feature engineering</a:t>
            </a:r>
            <a:endParaRPr sz="1400" dirty="0">
              <a:solidFill>
                <a:srgbClr val="2D3B45"/>
              </a:solidFill>
              <a:highlight>
                <a:srgbClr val="FFFFFF"/>
              </a:highlight>
            </a:endParaRPr>
          </a:p>
          <a:p>
            <a:pPr marL="457200" lvl="0" indent="-317500" algn="l" rtl="0">
              <a:lnSpc>
                <a:spcPct val="115000"/>
              </a:lnSpc>
              <a:spcBef>
                <a:spcPts val="1000"/>
              </a:spcBef>
              <a:spcAft>
                <a:spcPts val="0"/>
              </a:spcAft>
              <a:buClr>
                <a:srgbClr val="2D3B45"/>
              </a:buClr>
              <a:buSzPts val="1400"/>
              <a:buChar char="●"/>
            </a:pPr>
            <a:r>
              <a:rPr lang="en" sz="1400" dirty="0">
                <a:solidFill>
                  <a:srgbClr val="2D3B45"/>
                </a:solidFill>
                <a:highlight>
                  <a:srgbClr val="FFFFFF"/>
                </a:highlight>
              </a:rPr>
              <a:t>Data preparation for modeling</a:t>
            </a:r>
            <a:endParaRPr sz="1400" dirty="0">
              <a:solidFill>
                <a:srgbClr val="2D3B45"/>
              </a:solidFill>
              <a:highlight>
                <a:srgbClr val="FFFFFF"/>
              </a:highlight>
            </a:endParaRPr>
          </a:p>
          <a:p>
            <a:pPr marL="0" lvl="0" indent="0" algn="l" rtl="0">
              <a:lnSpc>
                <a:spcPct val="115000"/>
              </a:lnSpc>
              <a:spcBef>
                <a:spcPts val="1000"/>
              </a:spcBef>
              <a:spcAft>
                <a:spcPts val="0"/>
              </a:spcAft>
              <a:buNone/>
            </a:pPr>
            <a:endParaRPr sz="1400" dirty="0">
              <a:solidFill>
                <a:srgbClr val="2D3B45"/>
              </a:solidFill>
              <a:highlight>
                <a:srgbClr val="FFFFFF"/>
              </a:highlight>
            </a:endParaRPr>
          </a:p>
          <a:p>
            <a:pPr marL="0" lvl="0" indent="0" algn="l" rtl="0">
              <a:spcBef>
                <a:spcPts val="1000"/>
              </a:spcBef>
              <a:spcAft>
                <a:spcPts val="0"/>
              </a:spcAft>
              <a:buNone/>
            </a:pPr>
            <a:r>
              <a:rPr lang="en" sz="1200" b="1" i="1" dirty="0">
                <a:solidFill>
                  <a:srgbClr val="000000"/>
                </a:solidFill>
              </a:rPr>
              <a:t>Note</a:t>
            </a:r>
            <a:r>
              <a:rPr lang="en" sz="1200" i="1" dirty="0">
                <a:solidFill>
                  <a:srgbClr val="000000"/>
                </a:solidFill>
              </a:rPr>
              <a:t>: You can use more than one slide if needed </a:t>
            </a:r>
            <a:endParaRPr sz="1400" dirty="0">
              <a:solidFill>
                <a:srgbClr val="000000"/>
              </a:solidFill>
            </a:endParaRPr>
          </a:p>
          <a:p>
            <a:pPr marL="0" lvl="0" indent="0" algn="l" rtl="0">
              <a:lnSpc>
                <a:spcPct val="115000"/>
              </a:lnSpc>
              <a:spcBef>
                <a:spcPts val="1000"/>
              </a:spcBef>
              <a:spcAft>
                <a:spcPts val="1000"/>
              </a:spcAft>
              <a:buNone/>
            </a:pPr>
            <a:endParaRPr sz="1400" dirty="0">
              <a:solidFill>
                <a:srgbClr val="2D3B45"/>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C244-DFE6-4FF0-8C0E-90CA426BD62D}"/>
              </a:ext>
            </a:extLst>
          </p:cNvPr>
          <p:cNvSpPr>
            <a:spLocks noGrp="1"/>
          </p:cNvSpPr>
          <p:nvPr>
            <p:ph type="title"/>
          </p:nvPr>
        </p:nvSpPr>
        <p:spPr/>
        <p:txBody>
          <a:bodyPr/>
          <a:lstStyle/>
          <a:p>
            <a:r>
              <a:rPr lang="en-US" dirty="0"/>
              <a:t>Data Preprocessing</a:t>
            </a:r>
          </a:p>
        </p:txBody>
      </p:sp>
      <p:sp>
        <p:nvSpPr>
          <p:cNvPr id="3" name="Text Placeholder 2">
            <a:extLst>
              <a:ext uri="{FF2B5EF4-FFF2-40B4-BE49-F238E27FC236}">
                <a16:creationId xmlns:a16="http://schemas.microsoft.com/office/drawing/2014/main" id="{85277792-429A-4EA0-B5E5-C4AB58F504A5}"/>
              </a:ext>
            </a:extLst>
          </p:cNvPr>
          <p:cNvSpPr>
            <a:spLocks noGrp="1"/>
          </p:cNvSpPr>
          <p:nvPr>
            <p:ph type="body" idx="1"/>
          </p:nvPr>
        </p:nvSpPr>
        <p:spPr>
          <a:xfrm>
            <a:off x="202550" y="861979"/>
            <a:ext cx="8575175" cy="1788353"/>
          </a:xfrm>
        </p:spPr>
        <p:txBody>
          <a:bodyPr/>
          <a:lstStyle/>
          <a:p>
            <a:pPr marL="133350" indent="0">
              <a:buNone/>
            </a:pPr>
            <a:r>
              <a:rPr lang="en-US" sz="1000" dirty="0"/>
              <a:t>Let’s take a quick look at a small sample of our data. This will help us get some idea of the attributes of the data and also help us understand the degree of cleaning needed before we can build a model.</a:t>
            </a:r>
          </a:p>
          <a:p>
            <a:pPr marL="133350" indent="0">
              <a:buNone/>
            </a:pPr>
            <a:endParaRPr lang="en-US" sz="1000" dirty="0"/>
          </a:p>
          <a:p>
            <a:pPr marL="133350" indent="0">
              <a:buNone/>
            </a:pPr>
            <a:endParaRPr lang="en-US" sz="1000" dirty="0"/>
          </a:p>
          <a:p>
            <a:pPr marL="133350" indent="0">
              <a:buNone/>
            </a:pPr>
            <a:r>
              <a:rPr lang="en-US" sz="1000" i="1" u="sng" dirty="0"/>
              <a:t>Random sample of the data (5 rows, 41 columns)</a:t>
            </a:r>
            <a:r>
              <a:rPr lang="en-US" sz="1000" dirty="0"/>
              <a:t>:</a:t>
            </a:r>
          </a:p>
        </p:txBody>
      </p:sp>
      <p:pic>
        <p:nvPicPr>
          <p:cNvPr id="4" name="Picture 3">
            <a:extLst>
              <a:ext uri="{FF2B5EF4-FFF2-40B4-BE49-F238E27FC236}">
                <a16:creationId xmlns:a16="http://schemas.microsoft.com/office/drawing/2014/main" id="{3789101E-4C77-447A-9BF8-B89B035EDC6F}"/>
              </a:ext>
            </a:extLst>
          </p:cNvPr>
          <p:cNvPicPr>
            <a:picLocks noChangeAspect="1"/>
          </p:cNvPicPr>
          <p:nvPr/>
        </p:nvPicPr>
        <p:blipFill>
          <a:blip r:embed="rId2"/>
          <a:stretch>
            <a:fillRect/>
          </a:stretch>
        </p:blipFill>
        <p:spPr>
          <a:xfrm>
            <a:off x="536691" y="1910156"/>
            <a:ext cx="8070618" cy="1343746"/>
          </a:xfrm>
          <a:prstGeom prst="rect">
            <a:avLst/>
          </a:prstGeom>
        </p:spPr>
      </p:pic>
      <p:pic>
        <p:nvPicPr>
          <p:cNvPr id="5" name="Picture 4">
            <a:extLst>
              <a:ext uri="{FF2B5EF4-FFF2-40B4-BE49-F238E27FC236}">
                <a16:creationId xmlns:a16="http://schemas.microsoft.com/office/drawing/2014/main" id="{1038BD51-0178-4690-A574-5713F79507BA}"/>
              </a:ext>
            </a:extLst>
          </p:cNvPr>
          <p:cNvPicPr>
            <a:picLocks noChangeAspect="1"/>
          </p:cNvPicPr>
          <p:nvPr/>
        </p:nvPicPr>
        <p:blipFill>
          <a:blip r:embed="rId3"/>
          <a:stretch>
            <a:fillRect/>
          </a:stretch>
        </p:blipFill>
        <p:spPr>
          <a:xfrm>
            <a:off x="557316" y="3318277"/>
            <a:ext cx="8070618" cy="1294974"/>
          </a:xfrm>
          <a:prstGeom prst="rect">
            <a:avLst/>
          </a:prstGeom>
        </p:spPr>
      </p:pic>
    </p:spTree>
    <p:extLst>
      <p:ext uri="{BB962C8B-B14F-4D97-AF65-F5344CB8AC3E}">
        <p14:creationId xmlns:p14="http://schemas.microsoft.com/office/powerpoint/2010/main" val="777257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01ADC-7C8E-4377-ABB9-EDBB29D43501}"/>
              </a:ext>
            </a:extLst>
          </p:cNvPr>
          <p:cNvSpPr>
            <a:spLocks noGrp="1"/>
          </p:cNvSpPr>
          <p:nvPr>
            <p:ph type="title"/>
          </p:nvPr>
        </p:nvSpPr>
        <p:spPr/>
        <p:txBody>
          <a:bodyPr/>
          <a:lstStyle/>
          <a:p>
            <a:r>
              <a:rPr lang="en-US" dirty="0"/>
              <a:t>Data Preprocessing</a:t>
            </a:r>
          </a:p>
        </p:txBody>
      </p:sp>
      <p:sp>
        <p:nvSpPr>
          <p:cNvPr id="3" name="Text Placeholder 2">
            <a:extLst>
              <a:ext uri="{FF2B5EF4-FFF2-40B4-BE49-F238E27FC236}">
                <a16:creationId xmlns:a16="http://schemas.microsoft.com/office/drawing/2014/main" id="{FEF5DBA2-5062-4D26-8A1D-F24EF810D44A}"/>
              </a:ext>
            </a:extLst>
          </p:cNvPr>
          <p:cNvSpPr>
            <a:spLocks noGrp="1"/>
          </p:cNvSpPr>
          <p:nvPr>
            <p:ph type="body" idx="1"/>
          </p:nvPr>
        </p:nvSpPr>
        <p:spPr>
          <a:xfrm>
            <a:off x="549015" y="1047714"/>
            <a:ext cx="7827670" cy="3923385"/>
          </a:xfrm>
        </p:spPr>
        <p:txBody>
          <a:bodyPr/>
          <a:lstStyle/>
          <a:p>
            <a:r>
              <a:rPr lang="en-US" sz="1000" dirty="0">
                <a:solidFill>
                  <a:schemeClr val="accent6">
                    <a:lumMod val="75000"/>
                  </a:schemeClr>
                </a:solidFill>
              </a:rPr>
              <a:t>Duplicate Value Check</a:t>
            </a:r>
            <a:r>
              <a:rPr lang="en-US" sz="1000" dirty="0"/>
              <a:t>: No duplicate entries were found in the given data</a:t>
            </a:r>
            <a:endParaRPr lang="en-US" sz="1000" dirty="0">
              <a:solidFill>
                <a:schemeClr val="accent6">
                  <a:lumMod val="75000"/>
                </a:schemeClr>
              </a:solidFill>
            </a:endParaRPr>
          </a:p>
          <a:p>
            <a:pPr>
              <a:spcBef>
                <a:spcPts val="500"/>
              </a:spcBef>
            </a:pPr>
            <a:r>
              <a:rPr lang="en-US" sz="1000" dirty="0">
                <a:solidFill>
                  <a:schemeClr val="accent6">
                    <a:lumMod val="75000"/>
                  </a:schemeClr>
                </a:solidFill>
              </a:rPr>
              <a:t>Missing Value Treatment</a:t>
            </a:r>
            <a:r>
              <a:rPr lang="en-US" sz="1000" dirty="0">
                <a:solidFill>
                  <a:schemeClr val="tx1"/>
                </a:solidFill>
              </a:rPr>
              <a:t>:</a:t>
            </a:r>
          </a:p>
          <a:p>
            <a:pPr marL="590550" lvl="1" indent="0">
              <a:spcBef>
                <a:spcPts val="0"/>
              </a:spcBef>
              <a:spcAft>
                <a:spcPts val="500"/>
              </a:spcAft>
              <a:buNone/>
            </a:pPr>
            <a:r>
              <a:rPr lang="en-US" sz="1000" dirty="0">
                <a:solidFill>
                  <a:schemeClr val="tx1"/>
                </a:solidFill>
              </a:rPr>
              <a:t>Training Data had 18 missing values in V1 &amp; V2 – We treat the missing values by imputing them with the medians of the variables V1&amp;2</a:t>
            </a:r>
          </a:p>
          <a:p>
            <a:pPr marL="590550" lvl="1" indent="0">
              <a:spcBef>
                <a:spcPts val="0"/>
              </a:spcBef>
              <a:spcAft>
                <a:spcPts val="500"/>
              </a:spcAft>
              <a:buNone/>
            </a:pPr>
            <a:r>
              <a:rPr lang="en-US" sz="1000" dirty="0">
                <a:solidFill>
                  <a:schemeClr val="tx1"/>
                </a:solidFill>
              </a:rPr>
              <a:t>Testing Data had 5 missing values in V1 and 6 in V2 – We treat the missing values by imputing them with the medians of the variables V1&amp;2</a:t>
            </a:r>
          </a:p>
          <a:p>
            <a:r>
              <a:rPr lang="en-US" sz="1000" dirty="0">
                <a:solidFill>
                  <a:schemeClr val="accent6">
                    <a:lumMod val="75000"/>
                  </a:schemeClr>
                </a:solidFill>
              </a:rPr>
              <a:t>Outlier Check</a:t>
            </a:r>
            <a:r>
              <a:rPr lang="en-US" sz="1000" dirty="0"/>
              <a:t>: </a:t>
            </a:r>
          </a:p>
          <a:p>
            <a:pPr marL="590550" lvl="1" indent="0">
              <a:spcBef>
                <a:spcPts val="500"/>
              </a:spcBef>
              <a:buFont typeface="Nunito"/>
              <a:buNone/>
            </a:pPr>
            <a:r>
              <a:rPr lang="en-US" sz="1000" dirty="0">
                <a:solidFill>
                  <a:schemeClr val="tx1"/>
                </a:solidFill>
              </a:rPr>
              <a:t>Since we don’t have the information and knowledge about what the variables actually are we cant treat any outliers and also note that EDA shows that there are no extreme outliers in any of the variables. Also, since this data was extracted from the sensors installed on the turbines we can assume that all the variables have accurate real readings.</a:t>
            </a:r>
            <a:endParaRPr lang="en-US" sz="1000" dirty="0"/>
          </a:p>
          <a:p>
            <a:pPr marL="457200" lvl="1" indent="-323850">
              <a:spcBef>
                <a:spcPts val="500"/>
              </a:spcBef>
              <a:buSzPts val="1500"/>
              <a:buFont typeface="Nunito"/>
              <a:buChar char="●"/>
            </a:pPr>
            <a:r>
              <a:rPr lang="en-US" sz="1000" dirty="0">
                <a:solidFill>
                  <a:schemeClr val="accent6">
                    <a:lumMod val="75000"/>
                  </a:schemeClr>
                </a:solidFill>
              </a:rPr>
              <a:t>Feature Engineering: </a:t>
            </a:r>
          </a:p>
          <a:p>
            <a:pPr marL="590550" lvl="1" indent="0">
              <a:spcBef>
                <a:spcPts val="500"/>
              </a:spcBef>
              <a:buFont typeface="Nunito"/>
              <a:buNone/>
            </a:pPr>
            <a:r>
              <a:rPr lang="en-US" sz="1000" dirty="0"/>
              <a:t>There was no need for feature engineering.</a:t>
            </a:r>
          </a:p>
          <a:p>
            <a:endParaRPr lang="en-US" sz="1200" dirty="0">
              <a:solidFill>
                <a:schemeClr val="tx1"/>
              </a:solidFill>
            </a:endParaRPr>
          </a:p>
        </p:txBody>
      </p:sp>
    </p:spTree>
    <p:extLst>
      <p:ext uri="{BB962C8B-B14F-4D97-AF65-F5344CB8AC3E}">
        <p14:creationId xmlns:p14="http://schemas.microsoft.com/office/powerpoint/2010/main" val="1225231829"/>
      </p:ext>
    </p:extLst>
  </p:cSld>
  <p:clrMapOvr>
    <a:masterClrMapping/>
  </p:clrMapOvr>
</p:sld>
</file>

<file path=ppt/theme/theme1.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3624</TotalTime>
  <Words>1985</Words>
  <Application>Microsoft Office PowerPoint</Application>
  <PresentationFormat>On-screen Show (16:9)</PresentationFormat>
  <Paragraphs>146</Paragraphs>
  <Slides>32</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Nunito</vt:lpstr>
      <vt:lpstr>Nunito SemiBold</vt:lpstr>
      <vt:lpstr>Wingdings</vt:lpstr>
      <vt:lpstr>Nunito ExtraBold</vt:lpstr>
      <vt:lpstr>Just Logo</vt:lpstr>
      <vt:lpstr>Just Logo</vt:lpstr>
      <vt:lpstr>RENEWIND</vt:lpstr>
      <vt:lpstr>Contents / Agenda</vt:lpstr>
      <vt:lpstr>Executive Summary </vt:lpstr>
      <vt:lpstr>Business Problem Overview and Solution Approach</vt:lpstr>
      <vt:lpstr>Data Background and Contents</vt:lpstr>
      <vt:lpstr>EDA Results</vt:lpstr>
      <vt:lpstr>Data Preprocessing </vt:lpstr>
      <vt:lpstr>Data Preprocessing</vt:lpstr>
      <vt:lpstr>Data Preprocessing</vt:lpstr>
      <vt:lpstr>Model Performance Summary</vt:lpstr>
      <vt:lpstr>Model Performance Summary</vt:lpstr>
      <vt:lpstr>Model Performance Summary</vt:lpstr>
      <vt:lpstr>Model Performance Summary</vt:lpstr>
      <vt:lpstr>Model Performance Summary</vt:lpstr>
      <vt:lpstr>APPENDIX A – EDA Results</vt:lpstr>
      <vt:lpstr>PowerPoint Presentation</vt:lpstr>
      <vt:lpstr>PowerPoint Presentation</vt:lpstr>
      <vt:lpstr>APPENDIX A – EDA Results (Bivariate Analysis)</vt:lpstr>
      <vt:lpstr>PowerPoint Presentation</vt:lpstr>
      <vt:lpstr>PowerPoint Presentation</vt:lpstr>
      <vt:lpstr>APPENDIX B – Model Performance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 HOTELS</dc:title>
  <cp:lastModifiedBy>Arsalaan S</cp:lastModifiedBy>
  <cp:revision>219</cp:revision>
  <dcterms:modified xsi:type="dcterms:W3CDTF">2022-07-21T12:09:59Z</dcterms:modified>
</cp:coreProperties>
</file>